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8" r:id="rId2"/>
    <p:sldId id="282" r:id="rId3"/>
    <p:sldId id="314" r:id="rId4"/>
    <p:sldId id="283" r:id="rId5"/>
    <p:sldId id="311" r:id="rId6"/>
    <p:sldId id="313" r:id="rId7"/>
    <p:sldId id="317" r:id="rId8"/>
    <p:sldId id="315" r:id="rId9"/>
    <p:sldId id="276" r:id="rId10"/>
    <p:sldId id="277" r:id="rId11"/>
    <p:sldId id="278" r:id="rId12"/>
    <p:sldId id="279" r:id="rId13"/>
    <p:sldId id="273" r:id="rId14"/>
    <p:sldId id="272" r:id="rId15"/>
    <p:sldId id="285" r:id="rId16"/>
    <p:sldId id="270" r:id="rId17"/>
    <p:sldId id="271" r:id="rId18"/>
    <p:sldId id="312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643305D-0294-4496-8AF0-4669417AD526}">
          <p14:sldIdLst>
            <p14:sldId id="288"/>
            <p14:sldId id="282"/>
            <p14:sldId id="314"/>
            <p14:sldId id="283"/>
            <p14:sldId id="311"/>
            <p14:sldId id="313"/>
            <p14:sldId id="317"/>
            <p14:sldId id="315"/>
            <p14:sldId id="276"/>
            <p14:sldId id="277"/>
            <p14:sldId id="278"/>
            <p14:sldId id="279"/>
          </p14:sldIdLst>
        </p14:section>
        <p14:section name="Oddíl bez názvu" id="{3C642A77-01BB-43AA-A7CF-224705DA38E5}">
          <p14:sldIdLst>
            <p14:sldId id="273"/>
            <p14:sldId id="272"/>
            <p14:sldId id="285"/>
            <p14:sldId id="270"/>
            <p14:sldId id="271"/>
            <p14:sldId id="312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836"/>
    <a:srgbClr val="243B7F"/>
    <a:srgbClr val="B5B6B5"/>
    <a:srgbClr val="FF0000"/>
    <a:srgbClr val="C2C0C1"/>
    <a:srgbClr val="DC3837"/>
    <a:srgbClr val="FFE1E1"/>
    <a:srgbClr val="1D3065"/>
    <a:srgbClr val="1B2D5F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089AC-BCE7-4ACF-9DCF-1CE26328F299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1054-B832-43C3-8824-4BAC663E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78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Vážené dámy, vážení pánové , vážení kolegové</a:t>
            </a:r>
          </a:p>
          <a:p>
            <a:endParaRPr lang="cs-CZ" sz="2000" dirty="0"/>
          </a:p>
          <a:p>
            <a:r>
              <a:rPr lang="cs-CZ" sz="2000" dirty="0"/>
              <a:t>Děkuji za pozvání asociace dodavatelů tepla a technologii – jmenovitě panu ing. Linhartovi.</a:t>
            </a:r>
          </a:p>
          <a:p>
            <a:endParaRPr lang="cs-CZ" sz="2000" dirty="0"/>
          </a:p>
          <a:p>
            <a:r>
              <a:rPr lang="cs-CZ" sz="2000" dirty="0"/>
              <a:t>Úvodem bych chtěl říci, že můj příspěvek se bude dělit na dvě témata( </a:t>
            </a:r>
            <a:r>
              <a:rPr lang="cs-CZ" sz="2000" dirty="0">
                <a:solidFill>
                  <a:srgbClr val="FF0000"/>
                </a:solidFill>
              </a:rPr>
              <a:t>cca 2 hod téma </a:t>
            </a:r>
            <a:r>
              <a:rPr lang="cs-CZ" sz="2000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cs-CZ" sz="2000" dirty="0"/>
              <a:t>) :</a:t>
            </a:r>
          </a:p>
          <a:p>
            <a:endParaRPr lang="cs-CZ" sz="2000" dirty="0"/>
          </a:p>
          <a:p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Činnost naší společnosti a naplnění EED</a:t>
            </a:r>
          </a:p>
          <a:p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Poznatky  ze současné praxe a pohled SVJ. 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8855E-22E7-426E-A899-EF62BC4C6B35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48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8855E-22E7-426E-A899-EF62BC4C6B3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88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8855E-22E7-426E-A899-EF62BC4C6B3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82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8855E-22E7-426E-A899-EF62BC4C6B3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64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1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54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68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21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66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02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04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43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8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13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55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24000">
              <a:schemeClr val="bg1"/>
            </a:gs>
            <a:gs pos="88000">
              <a:srgbClr val="FFFFFF"/>
            </a:gs>
            <a:gs pos="100000">
              <a:srgbClr val="FFE1E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8A53-43F2-4453-954E-C596B6C486E8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78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729843-5961-4B8C-8CF3-849AC0B23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3" y="1135895"/>
            <a:ext cx="8388050" cy="361227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30921F1-9C7A-4EF7-A1F4-0222FF6BE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9847"/>
            <a:ext cx="9144000" cy="676657"/>
          </a:xfrm>
        </p:spPr>
        <p:txBody>
          <a:bodyPr>
            <a:noAutofit/>
          </a:bodyPr>
          <a:lstStyle/>
          <a:p>
            <a:r>
              <a:rPr lang="cs-CZ" sz="3800" b="1" dirty="0">
                <a:solidFill>
                  <a:srgbClr val="DC3836"/>
                </a:solidFill>
                <a:latin typeface="+mn-lt"/>
              </a:rPr>
              <a:t>Spotřeba tepla a vody vždy na dosah ruky</a:t>
            </a:r>
            <a:endParaRPr lang="cs-CZ" sz="3800" b="1" dirty="0">
              <a:solidFill>
                <a:srgbClr val="1D3065"/>
              </a:solidFill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C6CBC15-DD7F-4563-820D-0473AA2BE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98" y="5194942"/>
            <a:ext cx="2432801" cy="10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1" y="1629387"/>
            <a:ext cx="7953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Informace měsíční</a:t>
            </a:r>
          </a:p>
          <a:p>
            <a:pPr>
              <a:spcBef>
                <a:spcPts val="2400"/>
              </a:spcBef>
            </a:pPr>
            <a:r>
              <a:rPr lang="cs-CZ" sz="4000" dirty="0">
                <a:solidFill>
                  <a:srgbClr val="243B7F"/>
                </a:solidFill>
              </a:rPr>
              <a:t>Vysvědčení domu</a:t>
            </a:r>
          </a:p>
          <a:p>
            <a:r>
              <a:rPr lang="cs-CZ" sz="4000" dirty="0">
                <a:solidFill>
                  <a:srgbClr val="243B7F"/>
                </a:solidFill>
              </a:rPr>
              <a:t>o spotřebě tepla</a:t>
            </a:r>
          </a:p>
          <a:p>
            <a:r>
              <a:rPr lang="cs-CZ" sz="4000" dirty="0">
                <a:solidFill>
                  <a:srgbClr val="243B7F"/>
                </a:solidFill>
              </a:rPr>
              <a:t>a vody</a:t>
            </a:r>
          </a:p>
          <a:p>
            <a:endParaRPr lang="cs-CZ" dirty="0">
              <a:solidFill>
                <a:srgbClr val="243B7F"/>
              </a:solidFill>
            </a:endParaRPr>
          </a:p>
          <a:p>
            <a:r>
              <a:rPr lang="cs-CZ" dirty="0">
                <a:solidFill>
                  <a:srgbClr val="243B7F"/>
                </a:solidFill>
              </a:rPr>
              <a:t>Pozn.: Rozesíláme e-mailem.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00208DC-B654-4FF8-A095-2C862CA469D1}"/>
              </a:ext>
            </a:extLst>
          </p:cNvPr>
          <p:cNvSpPr/>
          <p:nvPr/>
        </p:nvSpPr>
        <p:spPr>
          <a:xfrm>
            <a:off x="685802" y="2416640"/>
            <a:ext cx="4143374" cy="50336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Zástupný symbol pro obsah 4">
            <a:extLst>
              <a:ext uri="{FF2B5EF4-FFF2-40B4-BE49-F238E27FC236}">
                <a16:creationId xmlns:a16="http://schemas.microsoft.com/office/drawing/2014/main" id="{E07452D9-AC3F-4182-A06A-C14296048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78" y="1600812"/>
            <a:ext cx="3495899" cy="4948273"/>
          </a:xfrm>
          <a:prstGeom prst="rect">
            <a:avLst/>
          </a:prstGeom>
          <a:ln w="19050">
            <a:solidFill>
              <a:srgbClr val="243B7F"/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03C894FE-F109-4257-8808-A4116C106332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Vysvědčení o spotřebě</a:t>
            </a:r>
            <a:endParaRPr lang="en-US" sz="3600" b="1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F8DF9DF-41AC-4D4F-9D19-13E047187F96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3E71042-F113-49AB-8AAE-C26CC77D7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2" y="1515087"/>
            <a:ext cx="494823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DC3836"/>
                </a:solidFill>
              </a:rPr>
              <a:t>Informace měsíční</a:t>
            </a:r>
          </a:p>
          <a:p>
            <a:pPr>
              <a:spcBef>
                <a:spcPts val="2400"/>
              </a:spcBef>
            </a:pPr>
            <a:r>
              <a:rPr lang="cs-CZ" sz="2800" dirty="0">
                <a:solidFill>
                  <a:srgbClr val="243B7F"/>
                </a:solidFill>
              </a:rPr>
              <a:t>Vysvědčení domu o spotřebě tepla a vody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243B7F"/>
                </a:solidFill>
              </a:rPr>
              <a:t>Monitoring SV </a:t>
            </a:r>
            <a:br>
              <a:rPr lang="cs-CZ" sz="2800" dirty="0">
                <a:solidFill>
                  <a:srgbClr val="243B7F"/>
                </a:solidFill>
              </a:rPr>
            </a:br>
            <a:r>
              <a:rPr lang="cs-CZ" sz="2800" dirty="0">
                <a:solidFill>
                  <a:srgbClr val="243B7F"/>
                </a:solidFill>
              </a:rPr>
              <a:t>(úniky SV – např. WC)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243B7F"/>
                </a:solidFill>
              </a:rPr>
              <a:t>Monitoring  TV</a:t>
            </a:r>
            <a:br>
              <a:rPr lang="cs-CZ" sz="2800" dirty="0">
                <a:solidFill>
                  <a:srgbClr val="243B7F"/>
                </a:solidFill>
              </a:rPr>
            </a:br>
            <a:r>
              <a:rPr lang="cs-CZ" sz="2800" dirty="0">
                <a:solidFill>
                  <a:srgbClr val="243B7F"/>
                </a:solidFill>
              </a:rPr>
              <a:t>(vysoké spotřeby)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243B7F"/>
                </a:solidFill>
              </a:rPr>
              <a:t>Informace o zpětných</a:t>
            </a:r>
            <a:br>
              <a:rPr lang="cs-CZ" sz="2800" b="1" dirty="0">
                <a:solidFill>
                  <a:srgbClr val="243B7F"/>
                </a:solidFill>
              </a:rPr>
            </a:br>
            <a:r>
              <a:rPr lang="cs-CZ" sz="2800" b="1" dirty="0">
                <a:solidFill>
                  <a:srgbClr val="243B7F"/>
                </a:solidFill>
              </a:rPr>
              <a:t>tocích </a:t>
            </a:r>
            <a:r>
              <a:rPr lang="cs-CZ" sz="2800" dirty="0">
                <a:solidFill>
                  <a:srgbClr val="243B7F"/>
                </a:solidFill>
              </a:rPr>
              <a:t>(přetoky SV – </a:t>
            </a:r>
            <a:r>
              <a:rPr lang="cs-CZ" sz="3200" dirty="0">
                <a:solidFill>
                  <a:srgbClr val="243B7F"/>
                </a:solidFill>
              </a:rPr>
              <a:t>TV)</a:t>
            </a:r>
          </a:p>
          <a:p>
            <a:endParaRPr lang="cs-CZ" sz="4000" dirty="0">
              <a:solidFill>
                <a:srgbClr val="243B7F"/>
              </a:solidFill>
            </a:endParaRPr>
          </a:p>
          <a:p>
            <a:endParaRPr lang="cs-CZ" sz="3600" b="1" dirty="0">
              <a:solidFill>
                <a:srgbClr val="243B7F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00208DC-B654-4FF8-A095-2C862CA469D1}"/>
              </a:ext>
            </a:extLst>
          </p:cNvPr>
          <p:cNvSpPr/>
          <p:nvPr/>
        </p:nvSpPr>
        <p:spPr>
          <a:xfrm>
            <a:off x="685802" y="2302340"/>
            <a:ext cx="4143374" cy="50336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3" name="Zástupný symbol pro obsah 4">
            <a:extLst>
              <a:ext uri="{FF2B5EF4-FFF2-40B4-BE49-F238E27FC236}">
                <a16:creationId xmlns:a16="http://schemas.microsoft.com/office/drawing/2014/main" id="{2F026990-561D-47D1-AB36-6AA8812A1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78" y="1575877"/>
            <a:ext cx="3495899" cy="4948272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C59BC8DD-32A5-4265-B5CE-00E51E74813C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Vysvědčení o spotřebě</a:t>
            </a:r>
            <a:endParaRPr lang="en-US" sz="3600" b="1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EF182CE-E1A2-44DD-B566-78EF8B68A156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F8EEC54-2811-45AF-9FEB-0D2C6B98F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AFC136D9-A73F-4A6A-8479-C6322E902647}"/>
              </a:ext>
            </a:extLst>
          </p:cNvPr>
          <p:cNvSpPr txBox="1"/>
          <p:nvPr/>
        </p:nvSpPr>
        <p:spPr>
          <a:xfrm>
            <a:off x="595312" y="1515087"/>
            <a:ext cx="49482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DC3836"/>
                </a:solidFill>
              </a:rPr>
              <a:t>Informace měsíční</a:t>
            </a:r>
          </a:p>
          <a:p>
            <a:r>
              <a:rPr lang="cs-CZ" sz="4000" b="1" dirty="0">
                <a:solidFill>
                  <a:srgbClr val="DC3836"/>
                </a:solidFill>
              </a:rPr>
              <a:t>podrobné</a:t>
            </a:r>
          </a:p>
          <a:p>
            <a:pPr marL="742950" indent="-742950">
              <a:spcBef>
                <a:spcPts val="2400"/>
              </a:spcBef>
              <a:buFont typeface="+mj-lt"/>
              <a:buAutoNum type="arabicPeriod"/>
            </a:pPr>
            <a:r>
              <a:rPr lang="cs-CZ" sz="3200" b="1" dirty="0">
                <a:solidFill>
                  <a:srgbClr val="243B7F"/>
                </a:solidFill>
              </a:rPr>
              <a:t>Informace</a:t>
            </a:r>
            <a:br>
              <a:rPr lang="cs-CZ" sz="3200" b="1" dirty="0">
                <a:solidFill>
                  <a:srgbClr val="243B7F"/>
                </a:solidFill>
              </a:rPr>
            </a:br>
            <a:r>
              <a:rPr lang="cs-CZ" sz="3200" b="1" dirty="0">
                <a:solidFill>
                  <a:srgbClr val="243B7F"/>
                </a:solidFill>
              </a:rPr>
              <a:t>o spotřebě tepla</a:t>
            </a:r>
          </a:p>
          <a:p>
            <a:pPr marL="742950" indent="-742950">
              <a:spcBef>
                <a:spcPts val="2400"/>
              </a:spcBef>
              <a:buFont typeface="+mj-lt"/>
              <a:buAutoNum type="arabicPeriod"/>
            </a:pPr>
            <a:r>
              <a:rPr lang="cs-CZ" sz="3200" b="1" dirty="0">
                <a:solidFill>
                  <a:srgbClr val="243B7F"/>
                </a:solidFill>
              </a:rPr>
              <a:t>Informace</a:t>
            </a:r>
            <a:br>
              <a:rPr lang="cs-CZ" sz="3200" b="1" dirty="0">
                <a:solidFill>
                  <a:srgbClr val="243B7F"/>
                </a:solidFill>
              </a:rPr>
            </a:br>
            <a:r>
              <a:rPr lang="cs-CZ" sz="3200" b="1" dirty="0">
                <a:solidFill>
                  <a:srgbClr val="243B7F"/>
                </a:solidFill>
              </a:rPr>
              <a:t>o spotřebě vody</a:t>
            </a:r>
          </a:p>
          <a:p>
            <a:endParaRPr lang="cs-CZ" sz="4000" b="1" dirty="0">
              <a:solidFill>
                <a:srgbClr val="DC3836"/>
              </a:solidFill>
            </a:endParaRPr>
          </a:p>
          <a:p>
            <a:endParaRPr lang="cs-CZ" sz="4000" dirty="0">
              <a:solidFill>
                <a:srgbClr val="243B7F"/>
              </a:solidFill>
            </a:endParaRPr>
          </a:p>
          <a:p>
            <a:endParaRPr lang="cs-CZ" sz="3600" b="1" dirty="0">
              <a:solidFill>
                <a:srgbClr val="243B7F"/>
              </a:solidFill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CE12FFEA-C1E4-4A12-8323-972F30FF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78" y="1575877"/>
            <a:ext cx="3494807" cy="4948272"/>
          </a:xfrm>
          <a:prstGeom prst="rect">
            <a:avLst/>
          </a:prstGeom>
          <a:noFill/>
          <a:ln w="19050">
            <a:solidFill>
              <a:srgbClr val="243B7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E91E87C-DE4F-40B7-A5D3-38EF77748FDF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Vysvědčení o spotřebě</a:t>
            </a:r>
            <a:endParaRPr lang="en-US" sz="3600" b="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4036600-EEF4-4D89-8298-9DD78623CBFF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13FE3CC-89C8-488B-9C3F-16C41AFAB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960CA1FD-9FDA-4D25-A945-61B61C5001BE}"/>
              </a:ext>
            </a:extLst>
          </p:cNvPr>
          <p:cNvSpPr/>
          <p:nvPr/>
        </p:nvSpPr>
        <p:spPr>
          <a:xfrm>
            <a:off x="685802" y="2923126"/>
            <a:ext cx="4143374" cy="50336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4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637E77-AACE-4F0B-8BAF-8BE45E2E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04" y="1730369"/>
            <a:ext cx="4323892" cy="3739253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83D174E-6248-451F-AEF2-8D512EE42F0A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 err="1"/>
              <a:t>Systém</a:t>
            </a:r>
            <a:r>
              <a:rPr lang="en-US" sz="3600" b="1" dirty="0"/>
              <a:t> </a:t>
            </a:r>
            <a:r>
              <a:rPr lang="cs-CZ" sz="3600" b="1" dirty="0"/>
              <a:t>CRS 40</a:t>
            </a:r>
            <a:endParaRPr lang="en-US" sz="3600" b="1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AB46346-CA8D-4A12-99F8-031FD9EE8750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FDFD1CE-C41B-4442-B693-839CD342D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2E46FE1-6E1B-4EBB-B2D5-A525DC7D221E}"/>
              </a:ext>
            </a:extLst>
          </p:cNvPr>
          <p:cNvSpPr txBox="1"/>
          <p:nvPr/>
        </p:nvSpPr>
        <p:spPr>
          <a:xfrm>
            <a:off x="435921" y="1541329"/>
            <a:ext cx="3733407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DA3936"/>
                </a:solidFill>
              </a:rPr>
              <a:t>O systému CRS 40</a:t>
            </a:r>
          </a:p>
          <a:p>
            <a:pPr algn="just">
              <a:spcBef>
                <a:spcPts val="1200"/>
              </a:spcBef>
            </a:pPr>
            <a:r>
              <a:rPr lang="cs-CZ" sz="1100" b="0" i="0" dirty="0">
                <a:solidFill>
                  <a:srgbClr val="010066"/>
                </a:solidFill>
                <a:effectLst/>
                <a:ea typeface="Roboto" panose="02000000000000000000" pitchFamily="2" charset="0"/>
              </a:rPr>
              <a:t>Slouží k bezkontaktnímu odečtu dat vysílaných rádiovými indikátory topných nákladů E -ITN 30 a rádiovými moduly pro vodoměry E- RM 30.</a:t>
            </a:r>
          </a:p>
          <a:p>
            <a:pPr algn="just"/>
            <a:endParaRPr lang="cs-CZ" sz="1100" b="0" i="0" dirty="0">
              <a:solidFill>
                <a:srgbClr val="010066"/>
              </a:solidFill>
              <a:effectLst/>
              <a:ea typeface="Roboto" panose="02000000000000000000" pitchFamily="2" charset="0"/>
            </a:endParaRPr>
          </a:p>
          <a:p>
            <a:pPr algn="just"/>
            <a:r>
              <a:rPr lang="cs-CZ" sz="1100" b="0" i="0" dirty="0">
                <a:solidFill>
                  <a:srgbClr val="010066"/>
                </a:solidFill>
                <a:effectLst/>
                <a:ea typeface="Roboto" panose="02000000000000000000" pitchFamily="2" charset="0"/>
              </a:rPr>
              <a:t>Systém je bezdrátový a s výjimkou napájení z elektrické sítě 230 V (a případného připojení k internetu) nevyžaduje při instalaci montáž žádných kabelů.</a:t>
            </a:r>
          </a:p>
          <a:p>
            <a:pPr algn="just"/>
            <a:endParaRPr lang="cs-CZ" sz="1100" b="0" i="0" dirty="0">
              <a:solidFill>
                <a:srgbClr val="010066"/>
              </a:solidFill>
              <a:effectLst/>
              <a:ea typeface="Roboto" panose="02000000000000000000" pitchFamily="2" charset="0"/>
            </a:endParaRPr>
          </a:p>
          <a:p>
            <a:pPr algn="just"/>
            <a:r>
              <a:rPr lang="cs-CZ" sz="1100" b="0" i="0" dirty="0">
                <a:solidFill>
                  <a:srgbClr val="010066"/>
                </a:solidFill>
                <a:effectLst/>
                <a:ea typeface="Roboto" panose="02000000000000000000" pitchFamily="2" charset="0"/>
              </a:rPr>
              <a:t>Díky instalaci systému centrálních odečtů můžete mít informace o spotřebě tepla a vody každý den v roce. Jakoukoliv chybu nebo ovlivnění lze navíc velice rychle odhalit a sjednat rychlou a efektivní nápravu. Díky tomu dojde i ke snížení množství ovlivnění - obyvatelé rychle zjistí, že jejich neoprávněné zásahy jsou rychle zjištěny a nepřináší jim žádný užitek, pouze nutnost uhradit náklady na uvedení poškozených indikátorů a vodoměrů do bezvadného stavu.</a:t>
            </a:r>
          </a:p>
          <a:p>
            <a:pPr algn="just"/>
            <a:endParaRPr lang="cs-CZ" sz="1100" b="0" i="0" dirty="0">
              <a:solidFill>
                <a:srgbClr val="010066"/>
              </a:solidFill>
              <a:effectLst/>
              <a:ea typeface="Roboto" panose="02000000000000000000" pitchFamily="2" charset="0"/>
            </a:endParaRPr>
          </a:p>
          <a:p>
            <a:pPr algn="just"/>
            <a:r>
              <a:rPr lang="cs-CZ" sz="1100" b="0" i="0" dirty="0">
                <a:solidFill>
                  <a:srgbClr val="010066"/>
                </a:solidFill>
                <a:effectLst/>
                <a:ea typeface="Roboto" panose="02000000000000000000" pitchFamily="2" charset="0"/>
              </a:rPr>
              <a:t>Díky velkému množství zasílaných aktuálních dat průběžně informuje o spotřebě a umožňuje zpracování statistik i rozborů spotřeby. Tak se dá mnoho problémů spojených např. s nadměrnou spotřebou některých obyvatel řešit již v průběhu zúčtovacího období.</a:t>
            </a:r>
          </a:p>
          <a:p>
            <a:pPr algn="just"/>
            <a:endParaRPr lang="cs-CZ" sz="3200" b="1" dirty="0">
              <a:solidFill>
                <a:srgbClr val="DA3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Datové toky CRS 40</a:t>
            </a:r>
            <a:endParaRPr lang="en-US" sz="3600" b="1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DD3670-A92D-44F6-8C82-16AF971DA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90" y="1408559"/>
            <a:ext cx="3701620" cy="5294246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422E9B-DF53-4F2A-9057-3713C2FF9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BBC9BF7-3D55-4AC9-922B-B089687DF82B}"/>
              </a:ext>
            </a:extLst>
          </p:cNvPr>
          <p:cNvSpPr txBox="1"/>
          <p:nvPr/>
        </p:nvSpPr>
        <p:spPr>
          <a:xfrm>
            <a:off x="595309" y="1643960"/>
            <a:ext cx="795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DA3936"/>
                </a:solidFill>
              </a:rPr>
              <a:t>Jednotky systému CRS 40</a:t>
            </a:r>
          </a:p>
        </p:txBody>
      </p:sp>
      <p:sp>
        <p:nvSpPr>
          <p:cNvPr id="2" name="Obdélník 1"/>
          <p:cNvSpPr/>
          <p:nvPr/>
        </p:nvSpPr>
        <p:spPr>
          <a:xfrm>
            <a:off x="374361" y="2511510"/>
            <a:ext cx="863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rgbClr val="243B7F"/>
              </a:solidFill>
            </a:endParaRPr>
          </a:p>
          <a:p>
            <a:r>
              <a:rPr lang="cs-CZ" b="1" dirty="0">
                <a:solidFill>
                  <a:srgbClr val="243B7F"/>
                </a:solidFill>
              </a:rPr>
              <a:t>Sběrná jednotka typu A </a:t>
            </a:r>
            <a:r>
              <a:rPr lang="cs-CZ" sz="1400" b="1" dirty="0">
                <a:solidFill>
                  <a:srgbClr val="DC3836"/>
                </a:solidFill>
              </a:rPr>
              <a:t>(koncentrátor) </a:t>
            </a:r>
            <a:r>
              <a:rPr lang="cs-CZ" sz="1200" b="1" dirty="0">
                <a:solidFill>
                  <a:srgbClr val="243B7F"/>
                </a:solidFill>
              </a:rPr>
              <a:t>		</a:t>
            </a:r>
            <a:r>
              <a:rPr lang="cs-CZ" b="1" dirty="0">
                <a:solidFill>
                  <a:srgbClr val="243B7F"/>
                </a:solidFill>
              </a:rPr>
              <a:t>Sběrná jednotka typu B</a:t>
            </a:r>
            <a:r>
              <a:rPr lang="cs-CZ" sz="1200" b="1" dirty="0">
                <a:solidFill>
                  <a:srgbClr val="243B7F"/>
                </a:solidFill>
              </a:rPr>
              <a:t> </a:t>
            </a:r>
            <a:r>
              <a:rPr lang="cs-CZ" sz="1400" b="1" dirty="0">
                <a:solidFill>
                  <a:srgbClr val="DC3737"/>
                </a:solidFill>
              </a:rPr>
              <a:t>(koordinátor)</a:t>
            </a:r>
            <a:endParaRPr lang="cs-CZ" sz="1200" b="1" dirty="0">
              <a:solidFill>
                <a:srgbClr val="DC3737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9577" y="2459484"/>
            <a:ext cx="3575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 </a:t>
            </a:r>
            <a:endParaRPr lang="cs-CZ" sz="1200" b="1" dirty="0">
              <a:solidFill>
                <a:srgbClr val="DC3836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D61B6C-CCE1-49E6-A040-7A13A71D4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4" y="3395444"/>
            <a:ext cx="3996528" cy="30672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2A71B8B-8FA1-4F2E-9F0A-8AB93F400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20" y="3395444"/>
            <a:ext cx="4605556" cy="2592781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DAF76B2B-A9F9-492D-9524-FFD5C745281E}"/>
              </a:ext>
            </a:extLst>
          </p:cNvPr>
          <p:cNvSpPr/>
          <p:nvPr/>
        </p:nvSpPr>
        <p:spPr>
          <a:xfrm>
            <a:off x="557208" y="2427875"/>
            <a:ext cx="8029575" cy="66675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528BC38-476F-4ACD-A6DB-F44A4BB3930F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 err="1"/>
              <a:t>Systém</a:t>
            </a:r>
            <a:r>
              <a:rPr lang="en-US" sz="3600" b="1" dirty="0"/>
              <a:t> </a:t>
            </a:r>
            <a:r>
              <a:rPr lang="cs-CZ" sz="3600" b="1" dirty="0"/>
              <a:t>CRS 40</a:t>
            </a:r>
            <a:endParaRPr lang="en-US" sz="3600" b="1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26BC652-8AAF-420E-8D1E-A7DE7FC5035F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1AE8AF5-F5A6-41EE-AE27-0BB86FFE8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BBC9BF7-3D55-4AC9-922B-B089687DF82B}"/>
              </a:ext>
            </a:extLst>
          </p:cNvPr>
          <p:cNvSpPr txBox="1"/>
          <p:nvPr/>
        </p:nvSpPr>
        <p:spPr>
          <a:xfrm>
            <a:off x="595311" y="1652020"/>
            <a:ext cx="795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DC3836"/>
                </a:solidFill>
              </a:rPr>
              <a:t>E-ITN 30.XX</a:t>
            </a:r>
            <a:endParaRPr lang="cs-CZ" sz="3200" b="1" dirty="0">
              <a:solidFill>
                <a:srgbClr val="DC3836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923A2C8-C694-47C9-8813-9C35F8F0C56F}"/>
              </a:ext>
            </a:extLst>
          </p:cNvPr>
          <p:cNvSpPr txBox="1"/>
          <p:nvPr/>
        </p:nvSpPr>
        <p:spPr>
          <a:xfrm>
            <a:off x="591990" y="2541814"/>
            <a:ext cx="5238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Náměr indikátoru za aktuální topné období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Náměr indikátoru za minulé topné období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Alfanumerický kód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Sériové číslo indikátoru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Datum začátku účtovacího období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Elektronická plomba a neoprávněná manipulace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243B7F"/>
                </a:solidFill>
              </a:rPr>
              <a:t>Chyba indikátoru „</a:t>
            </a:r>
            <a:r>
              <a:rPr lang="cs-CZ" sz="2000" dirty="0">
                <a:solidFill>
                  <a:srgbClr val="243B7F"/>
                </a:solidFill>
              </a:rPr>
              <a:t>Error“. Po odstranění poruchy se znovu objeví běžný údaj.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9C97D92-11D6-40CB-8E86-C7C9BB3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30" y="1853355"/>
            <a:ext cx="2531695" cy="461662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E492865-BD39-4DF3-A40D-7A7E7948FBCF}"/>
              </a:ext>
            </a:extLst>
          </p:cNvPr>
          <p:cNvSpPr/>
          <p:nvPr/>
        </p:nvSpPr>
        <p:spPr>
          <a:xfrm>
            <a:off x="-2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Indikátor pro systém CRS 40</a:t>
            </a:r>
            <a:endParaRPr lang="en-US" sz="3600" b="1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99D945C-1033-4F03-970E-2A1654D0FB44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894BC9E-AFD5-405F-9E6D-5BCCBAB00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BBC9BF7-3D55-4AC9-922B-B089687DF82B}"/>
              </a:ext>
            </a:extLst>
          </p:cNvPr>
          <p:cNvSpPr txBox="1"/>
          <p:nvPr/>
        </p:nvSpPr>
        <p:spPr>
          <a:xfrm>
            <a:off x="414336" y="1409736"/>
            <a:ext cx="795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DC3836"/>
                </a:solidFill>
              </a:rPr>
              <a:t>Apator Powogaz</a:t>
            </a:r>
          </a:p>
          <a:p>
            <a:r>
              <a:rPr lang="cs-CZ" sz="3600" b="1" dirty="0">
                <a:solidFill>
                  <a:srgbClr val="DC3836"/>
                </a:solidFill>
              </a:rPr>
              <a:t>E-RM 30</a:t>
            </a:r>
            <a:endParaRPr lang="cs-CZ" sz="3200" b="1" dirty="0">
              <a:solidFill>
                <a:srgbClr val="DC3836"/>
              </a:solidFill>
            </a:endParaRPr>
          </a:p>
        </p:txBody>
      </p:sp>
      <p:graphicFrame>
        <p:nvGraphicFramePr>
          <p:cNvPr id="8" name="Zástupný symbol pro obsah 5">
            <a:extLst>
              <a:ext uri="{FF2B5EF4-FFF2-40B4-BE49-F238E27FC236}">
                <a16:creationId xmlns:a16="http://schemas.microsoft.com/office/drawing/2014/main" id="{38C010CD-7E9F-42A0-9512-BE1A76D07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14952"/>
              </p:ext>
            </p:extLst>
          </p:nvPr>
        </p:nvGraphicFramePr>
        <p:xfrm>
          <a:off x="4040049" y="1522256"/>
          <a:ext cx="4797030" cy="50611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192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cs-CZ" sz="1000" b="1" dirty="0">
                          <a:effectLst/>
                        </a:rPr>
                        <a:t>Typ 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B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studená voda</a:t>
                      </a:r>
                      <a:br>
                        <a:rPr lang="cs-CZ" sz="1000" b="1" dirty="0">
                          <a:effectLst/>
                        </a:rPr>
                      </a:br>
                      <a:r>
                        <a:rPr lang="cs-CZ" sz="1000" b="1" dirty="0">
                          <a:effectLst/>
                        </a:rPr>
                        <a:t>teplá voda 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B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JS-1,6</a:t>
                      </a:r>
                      <a:br>
                        <a:rPr lang="cs-CZ" sz="1000" b="1" dirty="0">
                          <a:effectLst/>
                        </a:rPr>
                      </a:br>
                      <a:r>
                        <a:rPr lang="cs-CZ" sz="1000" b="1" dirty="0">
                          <a:effectLst/>
                        </a:rPr>
                        <a:t>JS90-1,6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B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JS-2,5</a:t>
                      </a:r>
                      <a:br>
                        <a:rPr lang="cs-CZ" sz="1000" b="1" dirty="0">
                          <a:effectLst/>
                        </a:rPr>
                      </a:br>
                      <a:r>
                        <a:rPr lang="cs-CZ" sz="1000" b="1" dirty="0">
                          <a:effectLst/>
                        </a:rPr>
                        <a:t>JS90-2,5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B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JS-2,5-G1</a:t>
                      </a:r>
                      <a:br>
                        <a:rPr lang="cs-CZ" sz="1000" b="1" dirty="0">
                          <a:effectLst/>
                        </a:rPr>
                      </a:br>
                      <a:r>
                        <a:rPr lang="cs-CZ" sz="1000" b="1" dirty="0">
                          <a:effectLst/>
                        </a:rPr>
                        <a:t>JS90-2,5-G1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B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JS-4</a:t>
                      </a:r>
                      <a:br>
                        <a:rPr lang="cs-CZ" sz="1000" b="1" dirty="0">
                          <a:effectLst/>
                        </a:rPr>
                      </a:br>
                      <a:r>
                        <a:rPr lang="cs-CZ" sz="1000" b="1" dirty="0">
                          <a:effectLst/>
                        </a:rPr>
                        <a:t>JS90-4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B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Nominální průměr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[mm]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Trvalý průtok Q</a:t>
                      </a:r>
                      <a:r>
                        <a:rPr lang="cs-CZ" sz="1000" baseline="-25000" dirty="0">
                          <a:effectLst/>
                        </a:rPr>
                        <a:t>3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[m</a:t>
                      </a:r>
                      <a:r>
                        <a:rPr lang="cs-CZ" sz="1000" baseline="30000" dirty="0">
                          <a:effectLst/>
                        </a:rPr>
                        <a:t>3</a:t>
                      </a:r>
                      <a:r>
                        <a:rPr lang="cs-CZ" sz="1000" dirty="0">
                          <a:effectLst/>
                        </a:rPr>
                        <a:t>/h]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1,6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2,5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Přetěžovací průtok Q</a:t>
                      </a:r>
                      <a:r>
                        <a:rPr lang="cs-CZ" sz="1000" baseline="-25000" dirty="0">
                          <a:effectLst/>
                        </a:rPr>
                        <a:t>4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[m</a:t>
                      </a:r>
                      <a:r>
                        <a:rPr lang="cs-CZ" sz="1000" baseline="30000" dirty="0">
                          <a:effectLst/>
                        </a:rPr>
                        <a:t>3</a:t>
                      </a:r>
                      <a:r>
                        <a:rPr lang="cs-CZ" sz="1000" dirty="0">
                          <a:effectLst/>
                        </a:rPr>
                        <a:t>/h]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3,125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Minimální průtok Q</a:t>
                      </a:r>
                      <a:r>
                        <a:rPr lang="cs-CZ" sz="1000" baseline="-25000" dirty="0">
                          <a:effectLst/>
                        </a:rPr>
                        <a:t>1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(horizontální / vertikální montáž)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[dm</a:t>
                      </a:r>
                      <a:r>
                        <a:rPr lang="cs-CZ" sz="1000" baseline="30000" dirty="0">
                          <a:effectLst/>
                        </a:rPr>
                        <a:t>3</a:t>
                      </a:r>
                      <a:r>
                        <a:rPr lang="cs-CZ" sz="1000" dirty="0">
                          <a:effectLst/>
                        </a:rPr>
                        <a:t>/h]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16 / 32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20 / 40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25 / 50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31,25 / 62,5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40 / 80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50 / 100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Přechodový průtok Q</a:t>
                      </a:r>
                      <a:r>
                        <a:rPr lang="cs-CZ" sz="1000" baseline="-25000" dirty="0">
                          <a:effectLst/>
                        </a:rPr>
                        <a:t>2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(horizontální / vertikální montáž)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[dm</a:t>
                      </a:r>
                      <a:r>
                        <a:rPr lang="cs-CZ" sz="1000" baseline="30000" dirty="0">
                          <a:effectLst/>
                        </a:rPr>
                        <a:t>3</a:t>
                      </a:r>
                      <a:r>
                        <a:rPr lang="cs-CZ" sz="1000" dirty="0">
                          <a:effectLst/>
                        </a:rPr>
                        <a:t>/h]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25,6 / 51,2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32 / 64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40 / 80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50 / 100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64 / 128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80 / 160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Maximální dovolená chyba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(Q</a:t>
                      </a:r>
                      <a:r>
                        <a:rPr lang="cs-CZ" sz="1000" baseline="-25000" dirty="0">
                          <a:effectLst/>
                        </a:rPr>
                        <a:t>2</a:t>
                      </a:r>
                      <a:r>
                        <a:rPr lang="cs-CZ" sz="1000" dirty="0">
                          <a:effectLst/>
                        </a:rPr>
                        <a:t> až Q</a:t>
                      </a:r>
                      <a:r>
                        <a:rPr lang="cs-CZ" sz="1000" baseline="-25000" dirty="0">
                          <a:effectLst/>
                        </a:rPr>
                        <a:t>4</a:t>
                      </a:r>
                      <a:r>
                        <a:rPr lang="cs-CZ" sz="1000" dirty="0">
                          <a:effectLst/>
                        </a:rPr>
                        <a:t>)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±2 %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±3 %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Max. pracovní teplota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[°C]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30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90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Max. pracovní tlak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1,6 MPa (16 bar)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Délka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[mm]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110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130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Shodnost s normami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MID, EN 14154, OIML R49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3" name="Obrázek 12">
            <a:extLst>
              <a:ext uri="{FF2B5EF4-FFF2-40B4-BE49-F238E27FC236}">
                <a16:creationId xmlns:a16="http://schemas.microsoft.com/office/drawing/2014/main" id="{95BCD604-AE3C-4F0E-B7FA-50D2C56EB8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6" y="3324225"/>
            <a:ext cx="3229761" cy="2977841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D201FDF-5720-4D23-BC6A-40C92F846CAE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Vodoměr pro systém CRS 40</a:t>
            </a:r>
            <a:endParaRPr lang="en-US" sz="3600" b="1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18D2DE4-4175-435D-B21F-93FD5704B5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A04E6A2-8928-44A4-9ACD-FC83B1CC0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D8E5810-89EE-4F93-8B85-55F620BCD3F0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 err="1"/>
              <a:t>Systém</a:t>
            </a:r>
            <a:r>
              <a:rPr lang="en-US" sz="3600" b="1" dirty="0"/>
              <a:t> </a:t>
            </a:r>
            <a:r>
              <a:rPr lang="cs-CZ" sz="3600" b="1" dirty="0"/>
              <a:t>CRS 40</a:t>
            </a:r>
            <a:endParaRPr lang="en-US" sz="3600" b="1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5387AC-0EC2-4C3D-B7B9-F591C486E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79577" y="2459484"/>
            <a:ext cx="3575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 </a:t>
            </a:r>
            <a:endParaRPr lang="cs-CZ" sz="1200" b="1" dirty="0">
              <a:solidFill>
                <a:srgbClr val="DC3836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5F68E8-7CC6-4203-BD18-4C84C3164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9" y="1895194"/>
            <a:ext cx="7766239" cy="468363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925C3E5-2F4A-4792-BC04-48C313500F42}"/>
              </a:ext>
            </a:extLst>
          </p:cNvPr>
          <p:cNvSpPr txBox="1"/>
          <p:nvPr/>
        </p:nvSpPr>
        <p:spPr>
          <a:xfrm>
            <a:off x="0" y="129798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DA3936"/>
                </a:solidFill>
              </a:rPr>
              <a:t>Intervaly vysílání rádiových měřidel v systému CRS 40</a:t>
            </a:r>
          </a:p>
        </p:txBody>
      </p:sp>
    </p:spTree>
    <p:extLst>
      <p:ext uri="{BB962C8B-B14F-4D97-AF65-F5344CB8AC3E}">
        <p14:creationId xmlns:p14="http://schemas.microsoft.com/office/powerpoint/2010/main" val="9449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24000">
              <a:schemeClr val="bg1"/>
            </a:gs>
            <a:gs pos="75000">
              <a:srgbClr val="FFFFFF"/>
            </a:gs>
            <a:gs pos="100000">
              <a:srgbClr val="FFE1E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29D5767-23D3-4553-88AF-89B497CD0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05" y="1600555"/>
            <a:ext cx="2869786" cy="123199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30921F1-9C7A-4EF7-A1F4-0222FF6BE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8058"/>
            <a:ext cx="9144000" cy="844018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DC3836"/>
                </a:solidFill>
                <a:latin typeface="+mn-lt"/>
              </a:rPr>
              <a:t>SYSTÉM CENTRÁLNÍCH ODEČTŮ</a:t>
            </a:r>
            <a:endParaRPr lang="cs-CZ" sz="4000" b="1" dirty="0">
              <a:solidFill>
                <a:srgbClr val="1D3065"/>
              </a:solidFill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C6E6B78-0460-4694-9F41-1DBFEF7EEF7A}"/>
              </a:ext>
            </a:extLst>
          </p:cNvPr>
          <p:cNvSpPr/>
          <p:nvPr/>
        </p:nvSpPr>
        <p:spPr>
          <a:xfrm>
            <a:off x="557212" y="3328987"/>
            <a:ext cx="8029575" cy="66675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8339998-1E36-4433-80DD-68EEA9A5013A}"/>
              </a:ext>
            </a:extLst>
          </p:cNvPr>
          <p:cNvSpPr txBox="1"/>
          <p:nvPr/>
        </p:nvSpPr>
        <p:spPr>
          <a:xfrm>
            <a:off x="800098" y="3819525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DC3836"/>
                </a:solidFill>
              </a:rPr>
              <a:t>COOP THERM, spol. s r. o.         </a:t>
            </a:r>
            <a:br>
              <a:rPr lang="cs-CZ" sz="2800" b="1" dirty="0">
                <a:solidFill>
                  <a:srgbClr val="1D3065"/>
                </a:solidFill>
              </a:rPr>
            </a:br>
            <a:r>
              <a:rPr lang="cs-CZ" sz="2800" b="1" dirty="0">
                <a:solidFill>
                  <a:srgbClr val="1D3065"/>
                </a:solidFill>
              </a:rPr>
              <a:t>377 04  Jindřichův Hradec, Vajgar 675/III,</a:t>
            </a:r>
            <a:br>
              <a:rPr lang="cs-CZ" sz="2800" b="1" dirty="0">
                <a:solidFill>
                  <a:srgbClr val="1D3065"/>
                </a:solidFill>
              </a:rPr>
            </a:br>
            <a:r>
              <a:rPr lang="cs-CZ" sz="2800" b="1" dirty="0">
                <a:solidFill>
                  <a:srgbClr val="DC3836"/>
                </a:solidFill>
              </a:rPr>
              <a:t>Tel.:</a:t>
            </a:r>
            <a:r>
              <a:rPr lang="cs-CZ" sz="2800" b="1" dirty="0">
                <a:solidFill>
                  <a:srgbClr val="1D3065"/>
                </a:solidFill>
              </a:rPr>
              <a:t> 384 372 712, 384  372 720,</a:t>
            </a:r>
          </a:p>
          <a:p>
            <a:pPr algn="ctr"/>
            <a:r>
              <a:rPr lang="cs-CZ" sz="2800" b="1" dirty="0">
                <a:solidFill>
                  <a:srgbClr val="DC3836"/>
                </a:solidFill>
              </a:rPr>
              <a:t>Web: </a:t>
            </a:r>
            <a:r>
              <a:rPr lang="cs-CZ" sz="2800" b="1" dirty="0">
                <a:solidFill>
                  <a:srgbClr val="243B7F"/>
                </a:solidFill>
              </a:rPr>
              <a:t>www.cooptherm.cz</a:t>
            </a:r>
          </a:p>
          <a:p>
            <a:pPr algn="ctr"/>
            <a:r>
              <a:rPr lang="cs-CZ" sz="2800" b="1" dirty="0">
                <a:solidFill>
                  <a:srgbClr val="DC3836"/>
                </a:solidFill>
              </a:rPr>
              <a:t>E-mail: </a:t>
            </a:r>
            <a:r>
              <a:rPr lang="cs-CZ" sz="2800" b="1" dirty="0" err="1">
                <a:solidFill>
                  <a:srgbClr val="1D3065"/>
                </a:solidFill>
              </a:rPr>
              <a:t>info</a:t>
            </a:r>
            <a:r>
              <a:rPr lang="en-US" sz="2800" b="1" dirty="0">
                <a:solidFill>
                  <a:srgbClr val="1D3065"/>
                </a:solidFill>
              </a:rPr>
              <a:t>@</a:t>
            </a:r>
            <a:r>
              <a:rPr lang="cs-CZ" sz="2800" b="1" dirty="0">
                <a:solidFill>
                  <a:srgbClr val="1D3065"/>
                </a:solidFill>
              </a:rPr>
              <a:t>cooptherm.cz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29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8E6A8EE-4A3F-47AC-99E1-46E3B05CB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05" y="1694006"/>
            <a:ext cx="2268461" cy="479421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1" y="1591287"/>
            <a:ext cx="481488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DC3836"/>
                </a:solidFill>
              </a:rPr>
              <a:t>Spotřeba přehledně 24/7</a:t>
            </a:r>
          </a:p>
          <a:p>
            <a:pPr>
              <a:spcBef>
                <a:spcPts val="3000"/>
              </a:spcBef>
            </a:pPr>
            <a:r>
              <a:rPr lang="cs-CZ" sz="2400" dirty="0">
                <a:solidFill>
                  <a:srgbClr val="243B7F"/>
                </a:solidFill>
              </a:rPr>
              <a:t>Připravili jsme mobilní aplikaci pro systém Android, která umožňuje mít spotřebu tepla a vody pod kontrolou.</a:t>
            </a:r>
          </a:p>
          <a:p>
            <a:pPr>
              <a:spcBef>
                <a:spcPts val="3000"/>
              </a:spcBef>
            </a:pPr>
            <a:r>
              <a:rPr lang="cs-CZ" sz="2400" dirty="0">
                <a:solidFill>
                  <a:srgbClr val="243B7F"/>
                </a:solidFill>
              </a:rPr>
              <a:t>Aplikace je připravena zpracovávat data ze systému CRS 40 a </a:t>
            </a:r>
            <a:r>
              <a:rPr lang="cs-CZ" sz="2400" dirty="0" err="1">
                <a:solidFill>
                  <a:srgbClr val="243B7F"/>
                </a:solidFill>
              </a:rPr>
              <a:t>IoT</a:t>
            </a:r>
            <a:r>
              <a:rPr lang="cs-CZ" sz="2400" dirty="0">
                <a:solidFill>
                  <a:srgbClr val="243B7F"/>
                </a:solidFill>
              </a:rPr>
              <a:t> měřidel tepla a vody s komunikací LORAWAN.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7483A54-4EEB-4F12-AB0D-D1BE4531D036}"/>
              </a:ext>
            </a:extLst>
          </p:cNvPr>
          <p:cNvSpPr/>
          <p:nvPr/>
        </p:nvSpPr>
        <p:spPr>
          <a:xfrm>
            <a:off x="695326" y="2378540"/>
            <a:ext cx="4714873" cy="45719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258D3E0-AE07-40CD-AB47-1D478182767A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Mobilní aplikace</a:t>
            </a:r>
            <a:endParaRPr lang="en-US" sz="3600" b="1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FB42D85-04C2-48D2-B595-C9937F7187AB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53C2179-4388-4E4E-80D9-488D950AC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07483A54-4EEB-4F12-AB0D-D1BE4531D036}"/>
              </a:ext>
            </a:extLst>
          </p:cNvPr>
          <p:cNvSpPr/>
          <p:nvPr/>
        </p:nvSpPr>
        <p:spPr>
          <a:xfrm>
            <a:off x="695326" y="2378540"/>
            <a:ext cx="4714873" cy="45719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258D3E0-AE07-40CD-AB47-1D478182767A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Mobilní aplikace</a:t>
            </a:r>
            <a:endParaRPr lang="en-US" sz="3600" b="1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FB42D85-04C2-48D2-B595-C9937F7187AB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53C2179-4388-4E4E-80D9-488D950AC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8DE9BAE-8A27-4748-AD9C-85C681635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000"/>
            <a:ext cx="9144000" cy="4572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624A2BB-880E-43C0-A93D-2C49FD4230E5}"/>
              </a:ext>
            </a:extLst>
          </p:cNvPr>
          <p:cNvSpPr/>
          <p:nvPr/>
        </p:nvSpPr>
        <p:spPr>
          <a:xfrm>
            <a:off x="0" y="5796000"/>
            <a:ext cx="9144000" cy="1062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7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1" y="1436547"/>
            <a:ext cx="7672389" cy="10364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3600" b="1" dirty="0">
                <a:solidFill>
                  <a:srgbClr val="DC3836"/>
                </a:solidFill>
              </a:rPr>
              <a:t>Ukázka</a:t>
            </a:r>
            <a:r>
              <a:rPr lang="cs-CZ" sz="3600" b="1" dirty="0">
                <a:solidFill>
                  <a:srgbClr val="DC3835"/>
                </a:solidFill>
              </a:rPr>
              <a:t> z aplikace</a:t>
            </a:r>
            <a:r>
              <a:rPr lang="cs-CZ" sz="3600" b="1" dirty="0">
                <a:solidFill>
                  <a:srgbClr val="DC3836"/>
                </a:solidFill>
              </a:rPr>
              <a:t> pro správce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825D98-2F92-46FA-87C5-7F6144CF9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7" y="2340442"/>
            <a:ext cx="1985465" cy="4191537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7B4ECD8-B320-487B-BCE3-D50A10FC9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45" y="2340440"/>
            <a:ext cx="1985465" cy="4191537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EFA1D5F-6B69-4045-9105-AC4744E192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84" y="2340440"/>
            <a:ext cx="1985465" cy="4191537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B8A71D5-144B-41EE-BB5C-828D8AD47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23" y="2341577"/>
            <a:ext cx="2002492" cy="4190400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157651AB-1D5A-432A-8376-FB876D9221AB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Mobilní aplikace</a:t>
            </a:r>
            <a:endParaRPr lang="en-US" sz="3600" b="1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81CC827-941E-4A6B-96B5-E711FE6A9735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4FFF228-E190-4781-ADA0-B4925DAE8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62B8CA1-0556-4C14-A69C-569CAD5F0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" y="2312035"/>
            <a:ext cx="1904400" cy="4020400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4FCCC0D-5916-439C-BB24-79C1F3579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16" y="2312035"/>
            <a:ext cx="1904400" cy="4020400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5F3EAE8-B8A7-43FC-B495-3E3C38BA9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36" y="2312035"/>
            <a:ext cx="1920729" cy="4019304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1" y="1436547"/>
            <a:ext cx="7672389" cy="10364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3600" b="1" dirty="0">
                <a:solidFill>
                  <a:srgbClr val="DC3835"/>
                </a:solidFill>
              </a:rPr>
              <a:t>Ukázka z aplikace pro uživatele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80D61CB-B458-465F-94D5-54D7036BF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85" y="2312035"/>
            <a:ext cx="1904400" cy="4020400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1ED5AEE-89C2-4ABC-9533-A18EDCABFECA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Mobilní aplikace</a:t>
            </a:r>
            <a:endParaRPr lang="en-US" sz="3600" b="1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275330A-17E7-4712-93C8-D49C7A10369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D33A3A8-F224-401D-A544-8471EED19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276D59D-FC67-41F9-A5EB-80D0CD6C3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9674"/>
            <a:ext cx="4471639" cy="562429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1" y="1591287"/>
            <a:ext cx="447163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DC3836"/>
                </a:solidFill>
              </a:rPr>
              <a:t>Nejen pro telefony</a:t>
            </a:r>
          </a:p>
          <a:p>
            <a:pPr>
              <a:spcBef>
                <a:spcPts val="3000"/>
              </a:spcBef>
            </a:pPr>
            <a:r>
              <a:rPr lang="cs-CZ" sz="2400" dirty="0">
                <a:solidFill>
                  <a:srgbClr val="243B7F"/>
                </a:solidFill>
              </a:rPr>
              <a:t>Aplikace běží nejen na mobilních telefonech, ale funguje bez problému i na tabletech se systémem Android.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7483A54-4EEB-4F12-AB0D-D1BE4531D036}"/>
              </a:ext>
            </a:extLst>
          </p:cNvPr>
          <p:cNvSpPr/>
          <p:nvPr/>
        </p:nvSpPr>
        <p:spPr>
          <a:xfrm>
            <a:off x="695327" y="2378540"/>
            <a:ext cx="4371624" cy="54267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258D3E0-AE07-40CD-AB47-1D478182767A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Mobilní aplikace</a:t>
            </a:r>
            <a:endParaRPr lang="en-US" sz="3600" b="1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FB42D85-04C2-48D2-B595-C9937F7187AB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53C2179-4388-4E4E-80D9-488D950AC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9258D3E0-AE07-40CD-AB47-1D478182767A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Mobilní aplikace</a:t>
            </a:r>
            <a:endParaRPr lang="en-US" sz="3600" b="1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FB42D85-04C2-48D2-B595-C9937F7187AB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53C2179-4388-4E4E-80D9-488D950AC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F14771-37BF-4997-A80A-80363269E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54" y="1300294"/>
            <a:ext cx="5043914" cy="562219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8144822-E4EB-4673-BB33-BF9EEC71F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07" y="1301902"/>
            <a:ext cx="5042471" cy="562058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7D86718-52DA-4FBA-B7DA-99F883B05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68" y="1301902"/>
            <a:ext cx="5042471" cy="56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683FF4D-BFAA-45C3-947E-F4E852C2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05" y="1679681"/>
            <a:ext cx="2268000" cy="479324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1" y="1591287"/>
            <a:ext cx="50924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DC3836"/>
                </a:solidFill>
              </a:rPr>
              <a:t>Vyzkoušejte si aplikaci</a:t>
            </a:r>
          </a:p>
          <a:p>
            <a:pPr>
              <a:spcBef>
                <a:spcPts val="3000"/>
              </a:spcBef>
            </a:pPr>
            <a:r>
              <a:rPr lang="cs-CZ" sz="2400" dirty="0">
                <a:solidFill>
                  <a:srgbClr val="243B7F"/>
                </a:solidFill>
              </a:rPr>
              <a:t>Doporučujeme si aplikaci vyzkoušet. Na našem webu www.cooptherm.cz na stránce „Kam míříme“ naleznete odkaz ke stáhnutí aplikace.</a:t>
            </a:r>
          </a:p>
          <a:p>
            <a:pPr>
              <a:spcBef>
                <a:spcPts val="3000"/>
              </a:spcBef>
            </a:pPr>
            <a:r>
              <a:rPr lang="cs-CZ" sz="2400" dirty="0">
                <a:solidFill>
                  <a:srgbClr val="243B7F"/>
                </a:solidFill>
              </a:rPr>
              <a:t>Po instalaci aplikace se stačí přihlásit vyplněním přihlašovacích údajů viz obrázek vpravo.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7483A54-4EEB-4F12-AB0D-D1BE4531D036}"/>
              </a:ext>
            </a:extLst>
          </p:cNvPr>
          <p:cNvSpPr/>
          <p:nvPr/>
        </p:nvSpPr>
        <p:spPr>
          <a:xfrm>
            <a:off x="695327" y="2378540"/>
            <a:ext cx="4371624" cy="54267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258D3E0-AE07-40CD-AB47-1D478182767A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Mobilní aplikace</a:t>
            </a:r>
            <a:endParaRPr lang="en-US" sz="3600" b="1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FB42D85-04C2-48D2-B595-C9937F7187AB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53C2179-4388-4E4E-80D9-488D950AC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1" y="1629387"/>
            <a:ext cx="7953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DC3836"/>
                </a:solidFill>
              </a:rPr>
              <a:t>Informace měsíční</a:t>
            </a:r>
          </a:p>
          <a:p>
            <a:pPr>
              <a:spcBef>
                <a:spcPts val="2400"/>
              </a:spcBef>
            </a:pPr>
            <a:r>
              <a:rPr lang="cs-CZ" sz="4000" dirty="0">
                <a:solidFill>
                  <a:srgbClr val="243B7F"/>
                </a:solidFill>
              </a:rPr>
              <a:t>Vysvědčení bytu</a:t>
            </a:r>
          </a:p>
          <a:p>
            <a:r>
              <a:rPr lang="cs-CZ" sz="4000" dirty="0">
                <a:solidFill>
                  <a:srgbClr val="243B7F"/>
                </a:solidFill>
              </a:rPr>
              <a:t>o spotřebě tepla</a:t>
            </a:r>
          </a:p>
          <a:p>
            <a:r>
              <a:rPr lang="cs-CZ" sz="4000" dirty="0">
                <a:solidFill>
                  <a:srgbClr val="243B7F"/>
                </a:solidFill>
              </a:rPr>
              <a:t>a vody</a:t>
            </a:r>
          </a:p>
          <a:p>
            <a:endParaRPr lang="cs-CZ" dirty="0">
              <a:solidFill>
                <a:srgbClr val="243B7F"/>
              </a:solidFill>
            </a:endParaRPr>
          </a:p>
          <a:p>
            <a:r>
              <a:rPr lang="cs-CZ" dirty="0">
                <a:solidFill>
                  <a:srgbClr val="243B7F"/>
                </a:solidFill>
              </a:rPr>
              <a:t>Pozn.: Rozesíláme e-mailem.</a:t>
            </a:r>
          </a:p>
          <a:p>
            <a:endParaRPr lang="cs-CZ" sz="3600" b="1" dirty="0">
              <a:solidFill>
                <a:srgbClr val="243B7F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EBD5BDA-6B00-43C8-95EB-9D09885E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78" y="1515232"/>
            <a:ext cx="3489548" cy="4999904"/>
          </a:xfrm>
          <a:prstGeom prst="rect">
            <a:avLst/>
          </a:prstGeom>
          <a:noFill/>
          <a:ln w="19050">
            <a:solidFill>
              <a:srgbClr val="243B7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00208DC-B654-4FF8-A095-2C862CA469D1}"/>
              </a:ext>
            </a:extLst>
          </p:cNvPr>
          <p:cNvSpPr/>
          <p:nvPr/>
        </p:nvSpPr>
        <p:spPr>
          <a:xfrm>
            <a:off x="685802" y="2416640"/>
            <a:ext cx="4143374" cy="50336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B7482A4-5587-454E-B1A1-2FE225C3A071}"/>
              </a:ext>
            </a:extLst>
          </p:cNvPr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Vysvědčení o spotřebě</a:t>
            </a:r>
            <a:endParaRPr lang="en-US" sz="3600" b="1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6DD2F2A-C15E-4F4D-A9CE-F84850A9624F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0AA2D30-5F20-4AC4-BAEA-A89FED607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4" y="185242"/>
            <a:ext cx="1954800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</TotalTime>
  <Words>777</Words>
  <Application>Microsoft Office PowerPoint</Application>
  <PresentationFormat>Předvádění na obrazovce (4:3)</PresentationFormat>
  <Paragraphs>140</Paragraphs>
  <Slides>19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Spotřeba tepla a vody vždy na dosah ruky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SYSTÉM CENTRÁLNÍCH ODEČTŮ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milan</cp:lastModifiedBy>
  <cp:revision>85</cp:revision>
  <dcterms:created xsi:type="dcterms:W3CDTF">2019-09-23T11:12:16Z</dcterms:created>
  <dcterms:modified xsi:type="dcterms:W3CDTF">2021-05-05T07:48:34Z</dcterms:modified>
</cp:coreProperties>
</file>