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8" r:id="rId2"/>
    <p:sldId id="257" r:id="rId3"/>
    <p:sldId id="264" r:id="rId4"/>
    <p:sldId id="259" r:id="rId5"/>
    <p:sldId id="260" r:id="rId6"/>
    <p:sldId id="261" r:id="rId7"/>
    <p:sldId id="262" r:id="rId8"/>
    <p:sldId id="258" r:id="rId9"/>
    <p:sldId id="270" r:id="rId10"/>
    <p:sldId id="271" r:id="rId11"/>
    <p:sldId id="272" r:id="rId12"/>
    <p:sldId id="273" r:id="rId13"/>
    <p:sldId id="285" r:id="rId14"/>
    <p:sldId id="312" r:id="rId15"/>
    <p:sldId id="274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311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836"/>
    <a:srgbClr val="243B7F"/>
    <a:srgbClr val="FF0000"/>
    <a:srgbClr val="C2C0C1"/>
    <a:srgbClr val="DC3837"/>
    <a:srgbClr val="FFE1E1"/>
    <a:srgbClr val="1D3065"/>
    <a:srgbClr val="1B2D5F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089AC-BCE7-4ACF-9DCF-1CE26328F299}" type="datetimeFigureOut">
              <a:rPr lang="cs-CZ" smtClean="0"/>
              <a:t>19.02.2020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E1054-B832-43C3-8824-4BAC663E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78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Vážené dámy, vážení pánové , vážení kolegové</a:t>
            </a:r>
          </a:p>
          <a:p>
            <a:endParaRPr lang="cs-CZ" sz="2000" dirty="0"/>
          </a:p>
          <a:p>
            <a:r>
              <a:rPr lang="cs-CZ" sz="2000" dirty="0"/>
              <a:t>Děkuji za pozvání asociace dodavatelů tepla a technologii – jmenovitě panu ing. Linhartovi.</a:t>
            </a:r>
          </a:p>
          <a:p>
            <a:endParaRPr lang="cs-CZ" sz="2000" dirty="0"/>
          </a:p>
          <a:p>
            <a:r>
              <a:rPr lang="cs-CZ" sz="2000" dirty="0"/>
              <a:t>Úvodem bych chtěl říci, že můj příspěvek se bude dělit na dvě témata( </a:t>
            </a:r>
            <a:r>
              <a:rPr lang="cs-CZ" sz="2000" dirty="0">
                <a:solidFill>
                  <a:srgbClr val="FF0000"/>
                </a:solidFill>
              </a:rPr>
              <a:t>cca 2 hod téma </a:t>
            </a:r>
            <a:r>
              <a:rPr lang="cs-CZ" sz="2000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cs-CZ" sz="2000" dirty="0"/>
              <a:t>) :</a:t>
            </a:r>
          </a:p>
          <a:p>
            <a:endParaRPr lang="cs-CZ" sz="2000" dirty="0"/>
          </a:p>
          <a:p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Činnost naší společnosti a naplnění EED</a:t>
            </a:r>
          </a:p>
          <a:p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Poznatky  ze současné praxe a pohled SVJ. 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8855E-22E7-426E-A899-EF62BC4C6B35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48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8855E-22E7-426E-A899-EF62BC4C6B3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82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8855E-22E7-426E-A899-EF62BC4C6B3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64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8855E-22E7-426E-A899-EF62BC4C6B3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88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1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54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68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21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66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02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04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43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8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13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55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24000">
              <a:schemeClr val="bg1"/>
            </a:gs>
            <a:gs pos="88000">
              <a:srgbClr val="FFFFFF"/>
            </a:gs>
            <a:gs pos="100000">
              <a:srgbClr val="FFE1E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8A53-43F2-4453-954E-C596B6C486E8}" type="datetimeFigureOut">
              <a:rPr lang="cs-CZ" smtClean="0"/>
              <a:t>19.02.2020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3CED8-0444-4AC8-B5B1-6F191BBBFE5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78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921F1-9C7A-4EF7-A1F4-0222FF6BE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9847"/>
            <a:ext cx="9144000" cy="1077661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DC3836"/>
                </a:solidFill>
                <a:latin typeface="+mn-lt"/>
              </a:rPr>
              <a:t>Co nás čeká v roce 2020 až 2027</a:t>
            </a:r>
            <a:br>
              <a:rPr lang="cs-CZ" sz="4000" b="1" dirty="0">
                <a:solidFill>
                  <a:srgbClr val="DC3836"/>
                </a:solidFill>
                <a:latin typeface="+mn-lt"/>
              </a:rPr>
            </a:br>
            <a:endParaRPr lang="cs-CZ" sz="4000" b="1" dirty="0">
              <a:solidFill>
                <a:srgbClr val="1D3065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8A264D-39A5-4DA5-B239-1D5495C8D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5" y="973122"/>
            <a:ext cx="8388049" cy="36156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C6CBC15-DD7F-4563-820D-0473AA2BE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98" y="5194942"/>
            <a:ext cx="2432801" cy="10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000" b="1" dirty="0"/>
              <a:t>Změny v legislativě České republiky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414336" y="1409736"/>
            <a:ext cx="795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DC3836"/>
                </a:solidFill>
              </a:rPr>
              <a:t>Apator Powogaz</a:t>
            </a:r>
          </a:p>
          <a:p>
            <a:r>
              <a:rPr lang="cs-CZ" sz="3600" b="1" dirty="0">
                <a:solidFill>
                  <a:srgbClr val="DC3836"/>
                </a:solidFill>
              </a:rPr>
              <a:t>E-RM 30</a:t>
            </a:r>
            <a:endParaRPr lang="cs-CZ" sz="3200" b="1" dirty="0">
              <a:solidFill>
                <a:srgbClr val="DC3836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graphicFrame>
        <p:nvGraphicFramePr>
          <p:cNvPr id="8" name="Zástupný symbol pro obsah 5">
            <a:extLst>
              <a:ext uri="{FF2B5EF4-FFF2-40B4-BE49-F238E27FC236}">
                <a16:creationId xmlns:a16="http://schemas.microsoft.com/office/drawing/2014/main" id="{38C010CD-7E9F-42A0-9512-BE1A76D07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14952"/>
              </p:ext>
            </p:extLst>
          </p:nvPr>
        </p:nvGraphicFramePr>
        <p:xfrm>
          <a:off x="4040049" y="1522256"/>
          <a:ext cx="4797030" cy="50611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cs-CZ" sz="1000" b="1" dirty="0">
                          <a:effectLst/>
                        </a:rPr>
                        <a:t>Typ 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studená voda</a:t>
                      </a:r>
                      <a:br>
                        <a:rPr lang="cs-CZ" sz="1000" b="1" dirty="0">
                          <a:effectLst/>
                        </a:rPr>
                      </a:br>
                      <a:r>
                        <a:rPr lang="cs-CZ" sz="1000" b="1" dirty="0">
                          <a:effectLst/>
                        </a:rPr>
                        <a:t>teplá voda 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JS-1,6</a:t>
                      </a:r>
                      <a:br>
                        <a:rPr lang="cs-CZ" sz="1000" b="1" dirty="0">
                          <a:effectLst/>
                        </a:rPr>
                      </a:br>
                      <a:r>
                        <a:rPr lang="cs-CZ" sz="1000" b="1" dirty="0">
                          <a:effectLst/>
                        </a:rPr>
                        <a:t>JS90-1,6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JS-2,5</a:t>
                      </a:r>
                      <a:br>
                        <a:rPr lang="cs-CZ" sz="1000" b="1" dirty="0">
                          <a:effectLst/>
                        </a:rPr>
                      </a:br>
                      <a:r>
                        <a:rPr lang="cs-CZ" sz="1000" b="1" dirty="0">
                          <a:effectLst/>
                        </a:rPr>
                        <a:t>JS90-2,5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JS-2,5-G1</a:t>
                      </a:r>
                      <a:br>
                        <a:rPr lang="cs-CZ" sz="1000" b="1" dirty="0">
                          <a:effectLst/>
                        </a:rPr>
                      </a:br>
                      <a:r>
                        <a:rPr lang="cs-CZ" sz="1000" b="1" dirty="0">
                          <a:effectLst/>
                        </a:rPr>
                        <a:t>JS90-2,5-G1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JS-4</a:t>
                      </a:r>
                      <a:br>
                        <a:rPr lang="cs-CZ" sz="1000" b="1" dirty="0">
                          <a:effectLst/>
                        </a:rPr>
                      </a:br>
                      <a:r>
                        <a:rPr lang="cs-CZ" sz="1000" b="1" dirty="0">
                          <a:effectLst/>
                        </a:rPr>
                        <a:t>JS90-4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B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Nominální průměr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[mm]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Trvalý průtok Q</a:t>
                      </a:r>
                      <a:r>
                        <a:rPr lang="cs-CZ" sz="1000" baseline="-25000" dirty="0">
                          <a:effectLst/>
                        </a:rPr>
                        <a:t>3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[m</a:t>
                      </a:r>
                      <a:r>
                        <a:rPr lang="cs-CZ" sz="1000" baseline="30000" dirty="0">
                          <a:effectLst/>
                        </a:rPr>
                        <a:t>3</a:t>
                      </a:r>
                      <a:r>
                        <a:rPr lang="cs-CZ" sz="1000" dirty="0">
                          <a:effectLst/>
                        </a:rPr>
                        <a:t>/h]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1,6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2,5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Přetěžovací průtok Q</a:t>
                      </a:r>
                      <a:r>
                        <a:rPr lang="cs-CZ" sz="1000" baseline="-25000" dirty="0">
                          <a:effectLst/>
                        </a:rPr>
                        <a:t>4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[m</a:t>
                      </a:r>
                      <a:r>
                        <a:rPr lang="cs-CZ" sz="1000" baseline="30000" dirty="0">
                          <a:effectLst/>
                        </a:rPr>
                        <a:t>3</a:t>
                      </a:r>
                      <a:r>
                        <a:rPr lang="cs-CZ" sz="1000" dirty="0">
                          <a:effectLst/>
                        </a:rPr>
                        <a:t>/h]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3,125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Minimální průtok Q</a:t>
                      </a:r>
                      <a:r>
                        <a:rPr lang="cs-CZ" sz="1000" baseline="-25000" dirty="0">
                          <a:effectLst/>
                        </a:rPr>
                        <a:t>1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(horizontální / vertikální montáž)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[dm</a:t>
                      </a:r>
                      <a:r>
                        <a:rPr lang="cs-CZ" sz="1000" baseline="30000" dirty="0">
                          <a:effectLst/>
                        </a:rPr>
                        <a:t>3</a:t>
                      </a:r>
                      <a:r>
                        <a:rPr lang="cs-CZ" sz="1000" dirty="0">
                          <a:effectLst/>
                        </a:rPr>
                        <a:t>/h]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16 / 32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20 / 40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25 / 50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31,25 / 62,5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40 / 80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50 / 100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Přechodový průtok Q</a:t>
                      </a:r>
                      <a:r>
                        <a:rPr lang="cs-CZ" sz="1000" baseline="-25000" dirty="0">
                          <a:effectLst/>
                        </a:rPr>
                        <a:t>2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(horizontální / vertikální montáž)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[dm</a:t>
                      </a:r>
                      <a:r>
                        <a:rPr lang="cs-CZ" sz="1000" baseline="30000" dirty="0">
                          <a:effectLst/>
                        </a:rPr>
                        <a:t>3</a:t>
                      </a:r>
                      <a:r>
                        <a:rPr lang="cs-CZ" sz="1000" dirty="0">
                          <a:effectLst/>
                        </a:rPr>
                        <a:t>/h]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25,6 / 51,2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32 / 64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40 / 80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50 / 100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64 / 128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80 / 160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Maximální dovolená chyba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(Q</a:t>
                      </a:r>
                      <a:r>
                        <a:rPr lang="cs-CZ" sz="1000" baseline="-25000" dirty="0">
                          <a:effectLst/>
                        </a:rPr>
                        <a:t>2</a:t>
                      </a:r>
                      <a:r>
                        <a:rPr lang="cs-CZ" sz="1000" dirty="0">
                          <a:effectLst/>
                        </a:rPr>
                        <a:t> až Q</a:t>
                      </a:r>
                      <a:r>
                        <a:rPr lang="cs-CZ" sz="1000" baseline="-25000" dirty="0">
                          <a:effectLst/>
                        </a:rPr>
                        <a:t>4</a:t>
                      </a:r>
                      <a:r>
                        <a:rPr lang="cs-CZ" sz="1000" dirty="0">
                          <a:effectLst/>
                        </a:rPr>
                        <a:t>)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±2 %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±3 %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Max. pracovní teplota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[°C]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30</a:t>
                      </a:r>
                      <a:br>
                        <a:rPr lang="cs-CZ" sz="1000" dirty="0">
                          <a:effectLst/>
                        </a:rPr>
                      </a:br>
                      <a:r>
                        <a:rPr lang="cs-CZ" sz="1000" dirty="0">
                          <a:effectLst/>
                        </a:rPr>
                        <a:t>90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Max. pracovní tlak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1,6 MPa (16 bar)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Délka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[mm]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110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130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Shodnost s normami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MID, EN 14154, OIML R49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724" marR="25724" marT="25724" marB="25724" anchor="ctr">
                    <a:lnL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43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3" name="Obrázek 12">
            <a:extLst>
              <a:ext uri="{FF2B5EF4-FFF2-40B4-BE49-F238E27FC236}">
                <a16:creationId xmlns:a16="http://schemas.microsoft.com/office/drawing/2014/main" id="{95BCD604-AE3C-4F0E-B7FA-50D2C56EB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6" y="3324225"/>
            <a:ext cx="3229761" cy="29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/>
              <a:t>Systém centrálních odečtů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5DD3670-A92D-44F6-8C82-16AF971DA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01" y="1543049"/>
            <a:ext cx="3492997" cy="4995863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3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/>
              <a:t>Systém centrálních odečtů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8637E77-AACE-4F0B-8BAF-8BE45E2EB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09" y="1704974"/>
            <a:ext cx="5532982" cy="4784861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0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>
                <a:solidFill>
                  <a:srgbClr val="FF0000"/>
                </a:solidFill>
              </a:rPr>
              <a:t>	</a:t>
            </a:r>
            <a:r>
              <a:rPr lang="en-US" sz="3600" b="1" dirty="0" err="1"/>
              <a:t>Systém</a:t>
            </a:r>
            <a:r>
              <a:rPr lang="en-US" sz="3600" b="1" dirty="0"/>
              <a:t> </a:t>
            </a:r>
            <a:r>
              <a:rPr lang="en-US" sz="3600" b="1" dirty="0" err="1"/>
              <a:t>centrálních</a:t>
            </a:r>
            <a:r>
              <a:rPr lang="en-US" sz="3600" b="1" dirty="0"/>
              <a:t> </a:t>
            </a:r>
            <a:r>
              <a:rPr lang="en-US" sz="3600" b="1" dirty="0" err="1"/>
              <a:t>odečtů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595309" y="1643960"/>
            <a:ext cx="795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DA3936"/>
                </a:solidFill>
              </a:rPr>
              <a:t>Systém centrálních odečtů CRS 40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74361" y="2511510"/>
            <a:ext cx="863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rgbClr val="243B7F"/>
              </a:solidFill>
            </a:endParaRPr>
          </a:p>
          <a:p>
            <a:r>
              <a:rPr lang="cs-CZ" b="1" dirty="0">
                <a:solidFill>
                  <a:srgbClr val="243B7F"/>
                </a:solidFill>
              </a:rPr>
              <a:t>Sběrná jednotka typu A </a:t>
            </a:r>
            <a:r>
              <a:rPr lang="cs-CZ" sz="1400" b="1" dirty="0">
                <a:solidFill>
                  <a:srgbClr val="DC3836"/>
                </a:solidFill>
              </a:rPr>
              <a:t>(koncentrátor) </a:t>
            </a:r>
            <a:r>
              <a:rPr lang="cs-CZ" sz="1200" b="1" dirty="0">
                <a:solidFill>
                  <a:srgbClr val="243B7F"/>
                </a:solidFill>
              </a:rPr>
              <a:t>		</a:t>
            </a:r>
            <a:r>
              <a:rPr lang="cs-CZ" b="1" dirty="0">
                <a:solidFill>
                  <a:srgbClr val="243B7F"/>
                </a:solidFill>
              </a:rPr>
              <a:t>Sběrná jednotka typu B</a:t>
            </a:r>
            <a:r>
              <a:rPr lang="cs-CZ" sz="1200" b="1" dirty="0">
                <a:solidFill>
                  <a:srgbClr val="243B7F"/>
                </a:solidFill>
              </a:rPr>
              <a:t> </a:t>
            </a:r>
            <a:r>
              <a:rPr lang="cs-CZ" sz="1400" b="1" dirty="0">
                <a:solidFill>
                  <a:srgbClr val="DC3737"/>
                </a:solidFill>
              </a:rPr>
              <a:t>(koordinátor)</a:t>
            </a:r>
            <a:endParaRPr lang="cs-CZ" sz="1200" b="1" dirty="0">
              <a:solidFill>
                <a:srgbClr val="DC3737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9577" y="2459484"/>
            <a:ext cx="3575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 </a:t>
            </a:r>
            <a:endParaRPr lang="cs-CZ" sz="1200" b="1" dirty="0">
              <a:solidFill>
                <a:srgbClr val="DC3836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D61B6C-CCE1-49E6-A040-7A13A71D4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4" y="3395444"/>
            <a:ext cx="3996528" cy="30672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2A71B8B-8FA1-4F2E-9F0A-8AB93F400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20" y="3395444"/>
            <a:ext cx="4605556" cy="2592781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DAF76B2B-A9F9-492D-9524-FFD5C745281E}"/>
              </a:ext>
            </a:extLst>
          </p:cNvPr>
          <p:cNvSpPr/>
          <p:nvPr/>
        </p:nvSpPr>
        <p:spPr>
          <a:xfrm>
            <a:off x="557208" y="2427875"/>
            <a:ext cx="8029575" cy="66675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39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>
                <a:solidFill>
                  <a:srgbClr val="FF0000"/>
                </a:solidFill>
              </a:rPr>
              <a:t>	</a:t>
            </a:r>
            <a:r>
              <a:rPr lang="en-US" sz="3600" b="1" dirty="0" err="1"/>
              <a:t>Systém</a:t>
            </a:r>
            <a:r>
              <a:rPr lang="en-US" sz="3600" b="1" dirty="0"/>
              <a:t> </a:t>
            </a:r>
            <a:r>
              <a:rPr lang="en-US" sz="3600" b="1" dirty="0" err="1"/>
              <a:t>centrálních</a:t>
            </a:r>
            <a:r>
              <a:rPr lang="en-US" sz="3600" b="1" dirty="0"/>
              <a:t> </a:t>
            </a:r>
            <a:r>
              <a:rPr lang="en-US" sz="3600" b="1" dirty="0" err="1"/>
              <a:t>odečtů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79577" y="2459484"/>
            <a:ext cx="3575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 </a:t>
            </a:r>
            <a:endParaRPr lang="cs-CZ" sz="1200" b="1" dirty="0">
              <a:solidFill>
                <a:srgbClr val="DC3836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25F68E8-7CC6-4203-BD18-4C84C3164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0" y="1925318"/>
            <a:ext cx="7766239" cy="468363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925C3E5-2F4A-4792-BC04-48C313500F42}"/>
              </a:ext>
            </a:extLst>
          </p:cNvPr>
          <p:cNvSpPr txBox="1"/>
          <p:nvPr/>
        </p:nvSpPr>
        <p:spPr>
          <a:xfrm>
            <a:off x="0" y="129798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DA3936"/>
                </a:solidFill>
              </a:rPr>
              <a:t>Intervaly vysílání rádiových měřidel</a:t>
            </a:r>
          </a:p>
        </p:txBody>
      </p:sp>
    </p:spTree>
    <p:extLst>
      <p:ext uri="{BB962C8B-B14F-4D97-AF65-F5344CB8AC3E}">
        <p14:creationId xmlns:p14="http://schemas.microsoft.com/office/powerpoint/2010/main" val="9449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/>
              <a:t>Systém centrálních odečtů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09" y="1407643"/>
            <a:ext cx="7953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DC3836"/>
                </a:solidFill>
              </a:rPr>
              <a:t>Rádiová budoucnost</a:t>
            </a:r>
          </a:p>
          <a:p>
            <a:pPr algn="ctr"/>
            <a:r>
              <a:rPr lang="cs-CZ" sz="4000" b="1" dirty="0">
                <a:solidFill>
                  <a:srgbClr val="DC3836"/>
                </a:solidFill>
              </a:rPr>
              <a:t>s denním odečtem</a:t>
            </a:r>
            <a:endParaRPr lang="cs-CZ" sz="3600" b="1" dirty="0">
              <a:solidFill>
                <a:srgbClr val="DC3836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0CFA2E4-0A8A-486F-9145-7567DE6E2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3" y="2914726"/>
            <a:ext cx="8388049" cy="36156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9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/>
              <a:t>Systém centrálních odečtů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629387"/>
            <a:ext cx="7953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DC3836"/>
                </a:solidFill>
              </a:rPr>
              <a:t>Informace měsíční</a:t>
            </a:r>
          </a:p>
          <a:p>
            <a:pPr>
              <a:spcBef>
                <a:spcPts val="2400"/>
              </a:spcBef>
            </a:pPr>
            <a:r>
              <a:rPr lang="cs-CZ" sz="4000" dirty="0">
                <a:solidFill>
                  <a:srgbClr val="243B7F"/>
                </a:solidFill>
              </a:rPr>
              <a:t>Vysvědčení bytu</a:t>
            </a:r>
          </a:p>
          <a:p>
            <a:r>
              <a:rPr lang="cs-CZ" sz="4000" dirty="0">
                <a:solidFill>
                  <a:srgbClr val="243B7F"/>
                </a:solidFill>
              </a:rPr>
              <a:t>o spotřebě tepla</a:t>
            </a:r>
          </a:p>
          <a:p>
            <a:r>
              <a:rPr lang="cs-CZ" sz="4000" dirty="0">
                <a:solidFill>
                  <a:srgbClr val="243B7F"/>
                </a:solidFill>
              </a:rPr>
              <a:t>a vody</a:t>
            </a:r>
          </a:p>
          <a:p>
            <a:endParaRPr lang="cs-CZ" sz="3600" b="1" dirty="0">
              <a:solidFill>
                <a:srgbClr val="243B7F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EBD5BDA-6B00-43C8-95EB-9D09885E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78" y="1515232"/>
            <a:ext cx="3489548" cy="4999904"/>
          </a:xfrm>
          <a:prstGeom prst="rect">
            <a:avLst/>
          </a:prstGeom>
          <a:noFill/>
          <a:ln w="19050">
            <a:solidFill>
              <a:srgbClr val="243B7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00208DC-B654-4FF8-A095-2C862CA469D1}"/>
              </a:ext>
            </a:extLst>
          </p:cNvPr>
          <p:cNvSpPr/>
          <p:nvPr/>
        </p:nvSpPr>
        <p:spPr>
          <a:xfrm>
            <a:off x="685802" y="2416640"/>
            <a:ext cx="4143374" cy="50336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0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/>
              <a:t>Systém centrálních odečtů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629387"/>
            <a:ext cx="7953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Informace měsíční</a:t>
            </a:r>
          </a:p>
          <a:p>
            <a:pPr>
              <a:spcBef>
                <a:spcPts val="2400"/>
              </a:spcBef>
            </a:pPr>
            <a:r>
              <a:rPr lang="cs-CZ" sz="4000" dirty="0">
                <a:solidFill>
                  <a:srgbClr val="243B7F"/>
                </a:solidFill>
              </a:rPr>
              <a:t>Vysvědčení domu</a:t>
            </a:r>
          </a:p>
          <a:p>
            <a:r>
              <a:rPr lang="cs-CZ" sz="4000" dirty="0">
                <a:solidFill>
                  <a:srgbClr val="243B7F"/>
                </a:solidFill>
              </a:rPr>
              <a:t>o spotřebě tepla</a:t>
            </a:r>
          </a:p>
          <a:p>
            <a:r>
              <a:rPr lang="cs-CZ" sz="4000" dirty="0">
                <a:solidFill>
                  <a:srgbClr val="243B7F"/>
                </a:solidFill>
              </a:rPr>
              <a:t>a vody</a:t>
            </a:r>
          </a:p>
          <a:p>
            <a:endParaRPr lang="cs-CZ" sz="3600" b="1" dirty="0">
              <a:solidFill>
                <a:srgbClr val="243B7F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00208DC-B654-4FF8-A095-2C862CA469D1}"/>
              </a:ext>
            </a:extLst>
          </p:cNvPr>
          <p:cNvSpPr/>
          <p:nvPr/>
        </p:nvSpPr>
        <p:spPr>
          <a:xfrm>
            <a:off x="685802" y="2416640"/>
            <a:ext cx="4143374" cy="50336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Zástupný symbol pro obsah 4">
            <a:extLst>
              <a:ext uri="{FF2B5EF4-FFF2-40B4-BE49-F238E27FC236}">
                <a16:creationId xmlns:a16="http://schemas.microsoft.com/office/drawing/2014/main" id="{E07452D9-AC3F-4182-A06A-C14296048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78" y="1600812"/>
            <a:ext cx="3495899" cy="4948273"/>
          </a:xfrm>
          <a:prstGeom prst="rect">
            <a:avLst/>
          </a:prstGeom>
          <a:ln w="19050">
            <a:solidFill>
              <a:srgbClr val="243B7F"/>
            </a:solidFill>
          </a:ln>
        </p:spPr>
      </p:pic>
    </p:spTree>
    <p:extLst>
      <p:ext uri="{BB962C8B-B14F-4D97-AF65-F5344CB8AC3E}">
        <p14:creationId xmlns:p14="http://schemas.microsoft.com/office/powerpoint/2010/main" val="219969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/>
              <a:t>Systém centrálních odečtů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2" y="1515087"/>
            <a:ext cx="494823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DC3836"/>
                </a:solidFill>
              </a:rPr>
              <a:t>Informace měsíční</a:t>
            </a:r>
          </a:p>
          <a:p>
            <a:pPr>
              <a:spcBef>
                <a:spcPts val="2400"/>
              </a:spcBef>
            </a:pPr>
            <a:r>
              <a:rPr lang="cs-CZ" sz="2800" dirty="0">
                <a:solidFill>
                  <a:srgbClr val="243B7F"/>
                </a:solidFill>
              </a:rPr>
              <a:t>Vysvědčení domu o spotřebě tepla a vody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43B7F"/>
                </a:solidFill>
              </a:rPr>
              <a:t>Monitoring SV </a:t>
            </a:r>
            <a:br>
              <a:rPr lang="cs-CZ" sz="2800" dirty="0">
                <a:solidFill>
                  <a:srgbClr val="243B7F"/>
                </a:solidFill>
              </a:rPr>
            </a:br>
            <a:r>
              <a:rPr lang="cs-CZ" sz="2800" dirty="0">
                <a:solidFill>
                  <a:srgbClr val="243B7F"/>
                </a:solidFill>
              </a:rPr>
              <a:t>(uniky SV – např. WC)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43B7F"/>
                </a:solidFill>
              </a:rPr>
              <a:t>Monitoring  TV</a:t>
            </a:r>
            <a:br>
              <a:rPr lang="cs-CZ" sz="2800" dirty="0">
                <a:solidFill>
                  <a:srgbClr val="243B7F"/>
                </a:solidFill>
              </a:rPr>
            </a:br>
            <a:r>
              <a:rPr lang="cs-CZ" sz="2800" dirty="0">
                <a:solidFill>
                  <a:srgbClr val="243B7F"/>
                </a:solidFill>
              </a:rPr>
              <a:t>(vysoké spotřeby)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rgbClr val="243B7F"/>
                </a:solidFill>
              </a:rPr>
              <a:t>Informace o zpětných</a:t>
            </a:r>
            <a:br>
              <a:rPr lang="cs-CZ" sz="2800" b="1" dirty="0">
                <a:solidFill>
                  <a:srgbClr val="243B7F"/>
                </a:solidFill>
              </a:rPr>
            </a:br>
            <a:r>
              <a:rPr lang="cs-CZ" sz="2800" b="1" dirty="0">
                <a:solidFill>
                  <a:srgbClr val="243B7F"/>
                </a:solidFill>
              </a:rPr>
              <a:t>tocích </a:t>
            </a:r>
            <a:r>
              <a:rPr lang="cs-CZ" sz="2800" dirty="0">
                <a:solidFill>
                  <a:srgbClr val="243B7F"/>
                </a:solidFill>
              </a:rPr>
              <a:t>(přetoky SV – </a:t>
            </a:r>
            <a:r>
              <a:rPr lang="cs-CZ" sz="3200" dirty="0">
                <a:solidFill>
                  <a:srgbClr val="243B7F"/>
                </a:solidFill>
              </a:rPr>
              <a:t>TV)</a:t>
            </a:r>
          </a:p>
          <a:p>
            <a:endParaRPr lang="cs-CZ" sz="4000" dirty="0">
              <a:solidFill>
                <a:srgbClr val="243B7F"/>
              </a:solidFill>
            </a:endParaRPr>
          </a:p>
          <a:p>
            <a:endParaRPr lang="cs-CZ" sz="3600" b="1" dirty="0">
              <a:solidFill>
                <a:srgbClr val="243B7F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00208DC-B654-4FF8-A095-2C862CA469D1}"/>
              </a:ext>
            </a:extLst>
          </p:cNvPr>
          <p:cNvSpPr/>
          <p:nvPr/>
        </p:nvSpPr>
        <p:spPr>
          <a:xfrm>
            <a:off x="685802" y="2302340"/>
            <a:ext cx="4143374" cy="50336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3" name="Zástupný symbol pro obsah 4">
            <a:extLst>
              <a:ext uri="{FF2B5EF4-FFF2-40B4-BE49-F238E27FC236}">
                <a16:creationId xmlns:a16="http://schemas.microsoft.com/office/drawing/2014/main" id="{2F026990-561D-47D1-AB36-6AA8812A1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78" y="1575877"/>
            <a:ext cx="3495899" cy="4948272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9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/>
              <a:t>Systém centrálních odečtů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19112" y="1515087"/>
            <a:ext cx="49482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3600" b="1" dirty="0">
                <a:solidFill>
                  <a:srgbClr val="243B7F"/>
                </a:solidFill>
              </a:rPr>
              <a:t>Informace měsíční</a:t>
            </a:r>
            <a:br>
              <a:rPr lang="cs-CZ" sz="3600" b="1" dirty="0">
                <a:solidFill>
                  <a:srgbClr val="243B7F"/>
                </a:solidFill>
              </a:rPr>
            </a:br>
            <a:r>
              <a:rPr lang="cs-CZ" sz="3600" b="1" dirty="0">
                <a:solidFill>
                  <a:srgbClr val="243B7F"/>
                </a:solidFill>
              </a:rPr>
              <a:t>podrobné</a:t>
            </a:r>
          </a:p>
          <a:p>
            <a:pPr marL="742950" indent="-742950">
              <a:spcBef>
                <a:spcPts val="2400"/>
              </a:spcBef>
              <a:buFont typeface="+mj-lt"/>
              <a:buAutoNum type="arabicPeriod"/>
            </a:pPr>
            <a:r>
              <a:rPr lang="cs-CZ" sz="3600" b="1" dirty="0">
                <a:solidFill>
                  <a:srgbClr val="243B7F"/>
                </a:solidFill>
              </a:rPr>
              <a:t>Informace</a:t>
            </a:r>
            <a:br>
              <a:rPr lang="cs-CZ" sz="3600" b="1" dirty="0">
                <a:solidFill>
                  <a:srgbClr val="243B7F"/>
                </a:solidFill>
              </a:rPr>
            </a:br>
            <a:r>
              <a:rPr lang="cs-CZ" sz="3600" b="1" dirty="0">
                <a:solidFill>
                  <a:srgbClr val="243B7F"/>
                </a:solidFill>
              </a:rPr>
              <a:t>o spotřebě tepla</a:t>
            </a:r>
          </a:p>
          <a:p>
            <a:pPr marL="742950" indent="-742950">
              <a:spcBef>
                <a:spcPts val="2400"/>
              </a:spcBef>
              <a:buFont typeface="+mj-lt"/>
              <a:buAutoNum type="arabicPeriod"/>
            </a:pPr>
            <a:r>
              <a:rPr lang="cs-CZ" sz="3600" b="1" dirty="0">
                <a:solidFill>
                  <a:srgbClr val="243B7F"/>
                </a:solidFill>
              </a:rPr>
              <a:t>Informace</a:t>
            </a:r>
            <a:br>
              <a:rPr lang="cs-CZ" sz="3600" b="1" dirty="0">
                <a:solidFill>
                  <a:srgbClr val="243B7F"/>
                </a:solidFill>
              </a:rPr>
            </a:br>
            <a:r>
              <a:rPr lang="cs-CZ" sz="3600" b="1" dirty="0">
                <a:solidFill>
                  <a:srgbClr val="243B7F"/>
                </a:solidFill>
              </a:rPr>
              <a:t>o spotřebě vody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CE12FFEA-C1E4-4A12-8323-972F30FF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78" y="1575877"/>
            <a:ext cx="3494807" cy="4948272"/>
          </a:xfrm>
          <a:prstGeom prst="rect">
            <a:avLst/>
          </a:prstGeom>
          <a:noFill/>
          <a:ln w="19050">
            <a:solidFill>
              <a:srgbClr val="243B7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Hlavní body prezentace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828675" y="1914525"/>
            <a:ext cx="773430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43B7F"/>
                </a:solidFill>
              </a:rPr>
              <a:t>Dopady evropské legislativy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43B7F"/>
                </a:solidFill>
              </a:rPr>
              <a:t>Změny v legislativě České republiky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243B7F"/>
                </a:solidFill>
              </a:rPr>
              <a:t>Systém centrálních odečtů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5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/>
              <a:t>Systém centrálních odečtů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591287"/>
            <a:ext cx="7953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DC3836"/>
                </a:solidFill>
              </a:rPr>
              <a:t>Vyúčtování nákladů na vytápění </a:t>
            </a:r>
            <a:br>
              <a:rPr lang="cs-CZ" sz="4000" b="1" dirty="0">
                <a:solidFill>
                  <a:srgbClr val="DC3836"/>
                </a:solidFill>
              </a:rPr>
            </a:br>
            <a:r>
              <a:rPr lang="cs-CZ" sz="4000" b="1" dirty="0">
                <a:solidFill>
                  <a:srgbClr val="DC3836"/>
                </a:solidFill>
              </a:rPr>
              <a:t> vyznačení limitů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>
                <a:solidFill>
                  <a:srgbClr val="243B7F"/>
                </a:solidFill>
              </a:rPr>
              <a:t>- 20 %  a 100 % od průměru</a:t>
            </a:r>
            <a:endParaRPr lang="cs-CZ" sz="3600" b="1" dirty="0">
              <a:solidFill>
                <a:srgbClr val="243B7F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404E84-E8DE-4E59-8CC9-002D9DDA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1" y="4092569"/>
            <a:ext cx="8220397" cy="1948996"/>
          </a:xfrm>
          <a:prstGeom prst="rect">
            <a:avLst/>
          </a:prstGeom>
          <a:noFill/>
          <a:ln w="19050">
            <a:solidFill>
              <a:srgbClr val="243B7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/>
              <a:t>Systém centrálních odečtů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591287"/>
            <a:ext cx="481488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DC3836"/>
                </a:solidFill>
              </a:rPr>
              <a:t>Mobilní aplikace</a:t>
            </a:r>
          </a:p>
          <a:p>
            <a:pPr>
              <a:spcBef>
                <a:spcPts val="3000"/>
              </a:spcBef>
            </a:pPr>
            <a:r>
              <a:rPr lang="cs-CZ" sz="2400" dirty="0">
                <a:solidFill>
                  <a:srgbClr val="243B7F"/>
                </a:solidFill>
              </a:rPr>
              <a:t>Připravili jsme mobilní aplikaci pro systém Android, která umožňuje mít spotřebu tepla a vody pod kontrolou a varuje v případě nadměrné spotřeby vody, efektivně tedy řeší problém s protékajícím WC.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F7716C-95C7-4C4A-92E5-931C9D7CC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87" y="1591287"/>
            <a:ext cx="2416499" cy="4999655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07483A54-4EEB-4F12-AB0D-D1BE4531D036}"/>
              </a:ext>
            </a:extLst>
          </p:cNvPr>
          <p:cNvSpPr/>
          <p:nvPr/>
        </p:nvSpPr>
        <p:spPr>
          <a:xfrm>
            <a:off x="695326" y="2378540"/>
            <a:ext cx="4714873" cy="45719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2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/>
              <a:t>Systém centrálních odečtů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436547"/>
            <a:ext cx="7672389" cy="1036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4000" b="1" dirty="0">
                <a:solidFill>
                  <a:srgbClr val="DC3836"/>
                </a:solidFill>
              </a:rPr>
              <a:t>Mobilní aplikace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825D98-2F92-46FA-87C5-7F6144CF97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2" y="2340442"/>
            <a:ext cx="1985465" cy="4191537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7B4ECD8-B320-487B-BCE3-D50A10FC9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00" y="2340440"/>
            <a:ext cx="1985465" cy="4191537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EFA1D5F-6B69-4045-9105-AC4744E192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39" y="2340440"/>
            <a:ext cx="1985465" cy="4191537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E470C26-DCCE-48D3-A92B-0E8EF222C7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8" y="2340440"/>
            <a:ext cx="1985465" cy="4191537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1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7BE19CAD-0159-4507-B2EE-DBAF19FBE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66" y="2254432"/>
            <a:ext cx="2018469" cy="4261211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600" b="1" dirty="0" err="1"/>
              <a:t>Systém</a:t>
            </a:r>
            <a:r>
              <a:rPr lang="en-US" sz="3600" b="1" dirty="0"/>
              <a:t> </a:t>
            </a:r>
            <a:r>
              <a:rPr lang="en-US" sz="3600" b="1" dirty="0" err="1"/>
              <a:t>centrálních</a:t>
            </a:r>
            <a:r>
              <a:rPr lang="en-US" sz="3600" b="1" dirty="0"/>
              <a:t> </a:t>
            </a:r>
            <a:r>
              <a:rPr lang="en-US" sz="3600" b="1" dirty="0" err="1"/>
              <a:t>odečtů</a:t>
            </a:r>
            <a:endParaRPr lang="en-US" sz="3600" b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1217E7-E3C0-4ECC-8310-10BDEB7582D8}"/>
              </a:ext>
            </a:extLst>
          </p:cNvPr>
          <p:cNvSpPr txBox="1"/>
          <p:nvPr/>
        </p:nvSpPr>
        <p:spPr>
          <a:xfrm>
            <a:off x="595311" y="1436547"/>
            <a:ext cx="7672389" cy="1036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cs-CZ" sz="4000" b="1" dirty="0">
                <a:solidFill>
                  <a:srgbClr val="DC3835"/>
                </a:solidFill>
              </a:rPr>
              <a:t>Mobilní aplikace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297412-E0E6-4893-A109-F8D6B3C2F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46" y="2254432"/>
            <a:ext cx="2018469" cy="4261211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8642E2-6A7B-48EF-80D5-3E70F5B0A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55" y="2254431"/>
            <a:ext cx="2018469" cy="4261211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7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24000">
              <a:schemeClr val="bg1"/>
            </a:gs>
            <a:gs pos="75000">
              <a:srgbClr val="FFFFFF"/>
            </a:gs>
            <a:gs pos="100000">
              <a:srgbClr val="FFE1E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921F1-9C7A-4EF7-A1F4-0222FF6BE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8058"/>
            <a:ext cx="9144000" cy="844018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DC3836"/>
                </a:solidFill>
                <a:latin typeface="+mn-lt"/>
              </a:rPr>
              <a:t>SYSTÉM CENTRÁLNÍCH ODEČTŮ</a:t>
            </a:r>
            <a:endParaRPr lang="cs-CZ" sz="4000" b="1" dirty="0">
              <a:solidFill>
                <a:srgbClr val="1D3065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1D00F9-DD4A-4AD0-92A0-76C72E06B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05" y="1600556"/>
            <a:ext cx="2870587" cy="123199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C6E6B78-0460-4694-9F41-1DBFEF7EEF7A}"/>
              </a:ext>
            </a:extLst>
          </p:cNvPr>
          <p:cNvSpPr/>
          <p:nvPr/>
        </p:nvSpPr>
        <p:spPr>
          <a:xfrm>
            <a:off x="557212" y="3328987"/>
            <a:ext cx="8029575" cy="66675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8339998-1E36-4433-80DD-68EEA9A5013A}"/>
              </a:ext>
            </a:extLst>
          </p:cNvPr>
          <p:cNvSpPr txBox="1"/>
          <p:nvPr/>
        </p:nvSpPr>
        <p:spPr>
          <a:xfrm>
            <a:off x="800098" y="3819525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DC3836"/>
                </a:solidFill>
              </a:rPr>
              <a:t>COOP THERM, spol. s r. o.         </a:t>
            </a:r>
            <a:br>
              <a:rPr lang="cs-CZ" sz="2800" b="1" dirty="0">
                <a:solidFill>
                  <a:srgbClr val="1D3065"/>
                </a:solidFill>
              </a:rPr>
            </a:br>
            <a:r>
              <a:rPr lang="cs-CZ" sz="2800" b="1" dirty="0">
                <a:solidFill>
                  <a:srgbClr val="1D3065"/>
                </a:solidFill>
              </a:rPr>
              <a:t>377 04  Jindřichův Hradec, Vajgar 675/III,</a:t>
            </a:r>
            <a:br>
              <a:rPr lang="cs-CZ" sz="2800" b="1" dirty="0">
                <a:solidFill>
                  <a:srgbClr val="1D3065"/>
                </a:solidFill>
              </a:rPr>
            </a:br>
            <a:r>
              <a:rPr lang="cs-CZ" sz="2800" b="1" dirty="0">
                <a:solidFill>
                  <a:srgbClr val="1D3065"/>
                </a:solidFill>
              </a:rPr>
              <a:t>tel./fax  384 372 712, 384  372 720,</a:t>
            </a:r>
          </a:p>
          <a:p>
            <a:pPr algn="ctr"/>
            <a:r>
              <a:rPr lang="cs-CZ" sz="2800" b="1" dirty="0">
                <a:solidFill>
                  <a:srgbClr val="DC3836"/>
                </a:solidFill>
              </a:rPr>
              <a:t>Buček Zdeněk</a:t>
            </a:r>
          </a:p>
          <a:p>
            <a:pPr algn="ctr"/>
            <a:r>
              <a:rPr lang="cs-CZ" sz="2800" b="1" dirty="0">
                <a:solidFill>
                  <a:srgbClr val="1D3065"/>
                </a:solidFill>
              </a:rPr>
              <a:t>E-mail: bucek</a:t>
            </a:r>
            <a:r>
              <a:rPr lang="en-US" sz="2800" b="1" dirty="0">
                <a:solidFill>
                  <a:srgbClr val="1D3065"/>
                </a:solidFill>
              </a:rPr>
              <a:t>@</a:t>
            </a:r>
            <a:r>
              <a:rPr lang="cs-CZ" sz="2800" b="1" dirty="0">
                <a:solidFill>
                  <a:srgbClr val="1D3065"/>
                </a:solidFill>
              </a:rPr>
              <a:t>cooptherm.cz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29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Dopady evropské legislativy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595311" y="1684885"/>
            <a:ext cx="7953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DC3836"/>
                </a:solidFill>
              </a:rPr>
              <a:t>Směrnice evropského parlamentu a rady (EU) 2018/2002 ze dne 11. 12. 2018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923A2C8-C694-47C9-8813-9C35F8F0C56F}"/>
              </a:ext>
            </a:extLst>
          </p:cNvPr>
          <p:cNvSpPr txBox="1"/>
          <p:nvPr/>
        </p:nvSpPr>
        <p:spPr>
          <a:xfrm>
            <a:off x="595311" y="3222989"/>
            <a:ext cx="795337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243B7F"/>
                </a:solidFill>
              </a:rPr>
              <a:t>Úřední věstník Evropské unie  21.12.2018</a:t>
            </a:r>
          </a:p>
          <a:p>
            <a:pPr>
              <a:spcBef>
                <a:spcPts val="1800"/>
              </a:spcBef>
            </a:pPr>
            <a:r>
              <a:rPr lang="cs-CZ" sz="2400" dirty="0">
                <a:solidFill>
                  <a:srgbClr val="243B7F"/>
                </a:solidFill>
              </a:rPr>
              <a:t>Rámcové úmluvy Organizace spojených národů o změně klimatu (4) (dále jen „ zavazující k udržení nárůstu globální průměrné teploty výrazně pod 2 °C ve srovnání s úrovní před průmyslovou revolucí a k vyvinutí úsilí o omezení teplotního nárůstu na 1,5 °C ve srovnání s úrovní před průmyslovou revolucí.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600" b="1" dirty="0">
              <a:solidFill>
                <a:srgbClr val="243B7F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4A31A0-AFA7-4C1B-A10B-A3090B72B029}"/>
              </a:ext>
            </a:extLst>
          </p:cNvPr>
          <p:cNvSpPr/>
          <p:nvPr/>
        </p:nvSpPr>
        <p:spPr>
          <a:xfrm>
            <a:off x="557210" y="2928864"/>
            <a:ext cx="8029575" cy="66675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0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Dopady evropské legislativy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595309" y="1643960"/>
            <a:ext cx="7953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DC3836"/>
                </a:solidFill>
              </a:rPr>
              <a:t>Hlavní požadavky směrnice EU</a:t>
            </a:r>
          </a:p>
          <a:p>
            <a:r>
              <a:rPr lang="cs-CZ" sz="3200" b="1" dirty="0">
                <a:solidFill>
                  <a:srgbClr val="DC3836"/>
                </a:solidFill>
              </a:rPr>
              <a:t>č. 2018/2002 ze dne 11.12.2018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923A2C8-C694-47C9-8813-9C35F8F0C56F}"/>
              </a:ext>
            </a:extLst>
          </p:cNvPr>
          <p:cNvSpPr txBox="1"/>
          <p:nvPr/>
        </p:nvSpPr>
        <p:spPr>
          <a:xfrm>
            <a:off x="595312" y="3222989"/>
            <a:ext cx="5500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DC3836"/>
                </a:solidFill>
              </a:rPr>
              <a:t>Od 25. října 2020</a:t>
            </a:r>
          </a:p>
          <a:p>
            <a:r>
              <a:rPr lang="cs-CZ" sz="3200" dirty="0">
                <a:solidFill>
                  <a:srgbClr val="243B7F"/>
                </a:solidFill>
              </a:rPr>
              <a:t>by měly být nově instalované měřiče tepla a indikátory pouze s dálkovým odečtem </a:t>
            </a:r>
            <a:endParaRPr lang="cs-CZ" sz="3600" dirty="0">
              <a:solidFill>
                <a:srgbClr val="243B7F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4A31A0-AFA7-4C1B-A10B-A3090B72B029}"/>
              </a:ext>
            </a:extLst>
          </p:cNvPr>
          <p:cNvSpPr/>
          <p:nvPr/>
        </p:nvSpPr>
        <p:spPr>
          <a:xfrm>
            <a:off x="557210" y="2943225"/>
            <a:ext cx="5624515" cy="54326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734904-2F85-48C7-B39A-898C486E4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06779"/>
            <a:ext cx="2310366" cy="42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Dopady evropské legislativy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595309" y="1501085"/>
            <a:ext cx="7953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DC3836"/>
                </a:solidFill>
              </a:rPr>
              <a:t>Do 25. října 2020 </a:t>
            </a:r>
            <a:r>
              <a:rPr lang="cs-CZ" sz="2400" dirty="0">
                <a:solidFill>
                  <a:srgbClr val="243B7F"/>
                </a:solidFill>
              </a:rPr>
              <a:t>by měly být nově instalované měřiče tepla a indikátory pro rozdělování nákladů na vytápění dálkově odečitatelné za účelem zajištění nákladově efektivního a častého poskytování informací o spotřebě.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44A31A0-AFA7-4C1B-A10B-A3090B72B029}"/>
              </a:ext>
            </a:extLst>
          </p:cNvPr>
          <p:cNvSpPr/>
          <p:nvPr/>
        </p:nvSpPr>
        <p:spPr>
          <a:xfrm>
            <a:off x="557208" y="3243263"/>
            <a:ext cx="8029575" cy="66675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B5E01B-5DC3-494C-B212-613FC1E45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07" y="3682051"/>
            <a:ext cx="3054137" cy="281591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D448A49D-6152-4126-B856-032A5CEEC1B2}"/>
              </a:ext>
            </a:extLst>
          </p:cNvPr>
          <p:cNvSpPr txBox="1"/>
          <p:nvPr/>
        </p:nvSpPr>
        <p:spPr>
          <a:xfrm>
            <a:off x="595306" y="3548062"/>
            <a:ext cx="5405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DC3836"/>
                </a:solidFill>
              </a:rPr>
              <a:t>Členské státy mohou samy rozhodnout,</a:t>
            </a:r>
          </a:p>
          <a:p>
            <a:r>
              <a:rPr lang="cs-CZ" sz="2400" dirty="0">
                <a:solidFill>
                  <a:srgbClr val="243B7F"/>
                </a:solidFill>
              </a:rPr>
              <a:t>zda se technologie umožňující provádět odečet pochůzkovým způsobem nebo</a:t>
            </a:r>
          </a:p>
          <a:p>
            <a:r>
              <a:rPr lang="cs-CZ" sz="2400" dirty="0">
                <a:solidFill>
                  <a:srgbClr val="243B7F"/>
                </a:solidFill>
              </a:rPr>
              <a:t>z projíždějícího automobilu mají považovat za dálkově odečitatelné, či nikoliv. </a:t>
            </a:r>
          </a:p>
        </p:txBody>
      </p:sp>
    </p:spTree>
    <p:extLst>
      <p:ext uri="{BB962C8B-B14F-4D97-AF65-F5344CB8AC3E}">
        <p14:creationId xmlns:p14="http://schemas.microsoft.com/office/powerpoint/2010/main" val="39636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Dopady evropské legislativy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309559" y="1501085"/>
            <a:ext cx="4976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DC3836"/>
                </a:solidFill>
              </a:rPr>
              <a:t>Hlavní požadavky směrnice EU č. 2018/2002 ze dne 11.12.2018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923A2C8-C694-47C9-8813-9C35F8F0C56F}"/>
              </a:ext>
            </a:extLst>
          </p:cNvPr>
          <p:cNvSpPr txBox="1"/>
          <p:nvPr/>
        </p:nvSpPr>
        <p:spPr>
          <a:xfrm>
            <a:off x="309562" y="2732278"/>
            <a:ext cx="4357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DC3836"/>
                </a:solidFill>
              </a:rPr>
              <a:t>Od 1. ledna 2022</a:t>
            </a:r>
          </a:p>
          <a:p>
            <a:r>
              <a:rPr lang="cs-CZ" sz="2400" dirty="0">
                <a:solidFill>
                  <a:srgbClr val="243B7F"/>
                </a:solidFill>
              </a:rPr>
              <a:t>jsou konečným uživatelům poskytovány informace o vyúčtování nebo spotřebě založené na skutečné spotřebě nebo na odečtech indikátorů pro rozdělování nákladů na vytápění alespoň jednou za měsíc.</a:t>
            </a:r>
            <a:endParaRPr lang="cs-CZ" sz="2800" dirty="0">
              <a:solidFill>
                <a:srgbClr val="243B7F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4A31A0-AFA7-4C1B-A10B-A3090B72B029}"/>
              </a:ext>
            </a:extLst>
          </p:cNvPr>
          <p:cNvSpPr/>
          <p:nvPr/>
        </p:nvSpPr>
        <p:spPr>
          <a:xfrm>
            <a:off x="395261" y="2572783"/>
            <a:ext cx="4652989" cy="45719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7AE4AE9-D737-43A4-B4DD-A6C13465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00" y="1614425"/>
            <a:ext cx="3335139" cy="4778663"/>
          </a:xfrm>
          <a:prstGeom prst="rect">
            <a:avLst/>
          </a:prstGeom>
          <a:noFill/>
          <a:ln w="19050">
            <a:solidFill>
              <a:srgbClr val="243B7F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cs-CZ" sz="3600" b="1" dirty="0"/>
              <a:t>Dopady evropské legislativy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309559" y="1501085"/>
            <a:ext cx="4976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DC3836"/>
                </a:solidFill>
              </a:rPr>
              <a:t>Hlavní požadavky směrnice EU č. 2018/2002 ze dne 11.12.2018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923A2C8-C694-47C9-8813-9C35F8F0C56F}"/>
              </a:ext>
            </a:extLst>
          </p:cNvPr>
          <p:cNvSpPr txBox="1"/>
          <p:nvPr/>
        </p:nvSpPr>
        <p:spPr>
          <a:xfrm>
            <a:off x="309561" y="2732278"/>
            <a:ext cx="4976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DC3836"/>
                </a:solidFill>
              </a:rPr>
              <a:t>Dálkové odečty od 1. ledna 2027,</a:t>
            </a:r>
            <a:r>
              <a:rPr lang="cs-CZ" sz="2400" dirty="0">
                <a:solidFill>
                  <a:srgbClr val="DC3836"/>
                </a:solidFill>
              </a:rPr>
              <a:t> </a:t>
            </a:r>
            <a:r>
              <a:rPr lang="cs-CZ" sz="2400" dirty="0">
                <a:solidFill>
                  <a:srgbClr val="243B7F"/>
                </a:solidFill>
              </a:rPr>
              <a:t>pokud dotčený členský stát neprokáže, že to není nákladově efektivní.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4A31A0-AFA7-4C1B-A10B-A3090B72B029}"/>
              </a:ext>
            </a:extLst>
          </p:cNvPr>
          <p:cNvSpPr/>
          <p:nvPr/>
        </p:nvSpPr>
        <p:spPr>
          <a:xfrm>
            <a:off x="395261" y="2572783"/>
            <a:ext cx="4652989" cy="45719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B13B23-6A49-4DE1-BBE4-3065FFFD1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67" y="1526252"/>
            <a:ext cx="3408461" cy="5065374"/>
          </a:xfrm>
          <a:prstGeom prst="rect">
            <a:avLst/>
          </a:prstGeom>
          <a:ln w="19050">
            <a:solidFill>
              <a:srgbClr val="243B7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8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000" b="1" dirty="0"/>
              <a:t>Změny v legislativě České republiky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595311" y="1684885"/>
            <a:ext cx="7953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DC3836"/>
                </a:solidFill>
              </a:rPr>
              <a:t>Členské státy uvedou v účinnost právní a správní předpisy nezbytné pro dosažení souladu s touto směrnicí do dne 25. června 2020.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923A2C8-C694-47C9-8813-9C35F8F0C56F}"/>
              </a:ext>
            </a:extLst>
          </p:cNvPr>
          <p:cNvSpPr txBox="1"/>
          <p:nvPr/>
        </p:nvSpPr>
        <p:spPr>
          <a:xfrm>
            <a:off x="595311" y="3562436"/>
            <a:ext cx="795337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243B7F"/>
                </a:solidFill>
              </a:rPr>
              <a:t>Pokud použití individuálních měřičů není technicky proveditelné nebo měření spotřeby tepla v každé ucelené části budovy není nákladově efektivní.</a:t>
            </a:r>
          </a:p>
          <a:p>
            <a:pPr>
              <a:spcBef>
                <a:spcPts val="1800"/>
              </a:spcBef>
            </a:pPr>
            <a:r>
              <a:rPr lang="cs-CZ" sz="2800" dirty="0">
                <a:solidFill>
                  <a:srgbClr val="243B7F"/>
                </a:solidFill>
              </a:rPr>
              <a:t>Každý členský stát jasně stanoví a zveřejní obecná kritéria, metodiky nebo postupy pro stanovení technické neproveditelnosti a nákladové neefektivity.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44A31A0-AFA7-4C1B-A10B-A3090B72B029}"/>
              </a:ext>
            </a:extLst>
          </p:cNvPr>
          <p:cNvSpPr/>
          <p:nvPr/>
        </p:nvSpPr>
        <p:spPr>
          <a:xfrm>
            <a:off x="557210" y="3328987"/>
            <a:ext cx="8029575" cy="66675"/>
          </a:xfrm>
          <a:prstGeom prst="rect">
            <a:avLst/>
          </a:prstGeom>
          <a:gradFill>
            <a:gsLst>
              <a:gs pos="0">
                <a:srgbClr val="DC3836"/>
              </a:gs>
              <a:gs pos="100000">
                <a:srgbClr val="243B7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4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D440DDCD-440C-4D18-9BCC-15FBAF61DB4C}"/>
              </a:ext>
            </a:extLst>
          </p:cNvPr>
          <p:cNvSpPr/>
          <p:nvPr/>
        </p:nvSpPr>
        <p:spPr>
          <a:xfrm>
            <a:off x="0" y="-1"/>
            <a:ext cx="9144000" cy="1224000"/>
          </a:xfrm>
          <a:prstGeom prst="rect">
            <a:avLst/>
          </a:prstGeom>
          <a:solidFill>
            <a:srgbClr val="243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000" b="1" dirty="0"/>
              <a:t>Změny v legislativě České republiky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CD38DF1-4B5A-4C12-AD9C-2F43E8654163}"/>
              </a:ext>
            </a:extLst>
          </p:cNvPr>
          <p:cNvSpPr/>
          <p:nvPr/>
        </p:nvSpPr>
        <p:spPr>
          <a:xfrm>
            <a:off x="6724650" y="0"/>
            <a:ext cx="2419350" cy="1209675"/>
          </a:xfrm>
          <a:prstGeom prst="rect">
            <a:avLst/>
          </a:prstGeom>
          <a:solidFill>
            <a:schemeClr val="bg1"/>
          </a:solidFill>
          <a:ln w="28575">
            <a:solidFill>
              <a:srgbClr val="243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BC9BF7-3D55-4AC9-922B-B089687DF82B}"/>
              </a:ext>
            </a:extLst>
          </p:cNvPr>
          <p:cNvSpPr txBox="1"/>
          <p:nvPr/>
        </p:nvSpPr>
        <p:spPr>
          <a:xfrm>
            <a:off x="595311" y="1652020"/>
            <a:ext cx="795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DC3836"/>
                </a:solidFill>
              </a:rPr>
              <a:t>E-ITN 30.XX</a:t>
            </a:r>
            <a:endParaRPr lang="cs-CZ" sz="3200" b="1" dirty="0">
              <a:solidFill>
                <a:srgbClr val="DC3836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4F1DE16-C84C-4177-AD34-C26C6ACC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5" y="185737"/>
            <a:ext cx="1953039" cy="8382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923A2C8-C694-47C9-8813-9C35F8F0C56F}"/>
              </a:ext>
            </a:extLst>
          </p:cNvPr>
          <p:cNvSpPr txBox="1"/>
          <p:nvPr/>
        </p:nvSpPr>
        <p:spPr>
          <a:xfrm>
            <a:off x="591990" y="2541814"/>
            <a:ext cx="52383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Náměr indikátoru za aktuální topné období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Náměr indikátoru za minulé topné období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Alfanumerický kód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Sériové číslo indikátoru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Datum začátku účtovacího období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Elektronická plomba a neoprávněná manipulace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Chyba indikátoru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43B7F"/>
                </a:solidFill>
              </a:rPr>
              <a:t>„Error“. Po odstranění poruchy se znovu objeví běžný údaj. V případě chyby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9C97D92-11D6-40CB-8E86-C7C9BB3E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30" y="1853355"/>
            <a:ext cx="2531695" cy="46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885</Words>
  <Application>Microsoft Office PowerPoint</Application>
  <PresentationFormat>Předvádění na obrazovce (4:3)</PresentationFormat>
  <Paragraphs>151</Paragraphs>
  <Slides>24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Co nás čeká v roce 2020 až 2027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SYSTÉM CENTRÁLNÍCH ODEČTŮ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milan</cp:lastModifiedBy>
  <cp:revision>43</cp:revision>
  <dcterms:created xsi:type="dcterms:W3CDTF">2019-09-23T11:12:16Z</dcterms:created>
  <dcterms:modified xsi:type="dcterms:W3CDTF">2020-02-19T10:52:02Z</dcterms:modified>
</cp:coreProperties>
</file>